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6" r:id="rId1"/>
  </p:sldMasterIdLst>
  <p:notesMasterIdLst>
    <p:notesMasterId r:id="rId14"/>
  </p:notesMasterIdLst>
  <p:sldIdLst>
    <p:sldId id="256" r:id="rId2"/>
    <p:sldId id="257" r:id="rId3"/>
    <p:sldId id="258" r:id="rId4"/>
    <p:sldId id="267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68" r:id="rId1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Roboto" panose="02000000000000000000" pitchFamily="2" charset="0"/>
      <p:regular r:id="rId19"/>
      <p:bold r:id="rId20"/>
      <p:italic r:id="rId21"/>
      <p:boldItalic r:id="rId22"/>
    </p:embeddedFont>
    <p:embeddedFont>
      <p:font typeface="Roboto Mono" pitchFamily="49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E700"/>
    <a:srgbClr val="029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03"/>
    <p:restoredTop sz="92109" autoAdjust="0"/>
  </p:normalViewPr>
  <p:slideViewPr>
    <p:cSldViewPr snapToGrid="0">
      <p:cViewPr varScale="1">
        <p:scale>
          <a:sx n="151" d="100"/>
          <a:sy n="151" d="100"/>
        </p:scale>
        <p:origin x="13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55" d="100"/>
          <a:sy n="155" d="100"/>
        </p:scale>
        <p:origin x="512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pcc.ch/report/ar6/wg1/figures/summary-for-policymakers/figure-spm-1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pcc.ch/report/ar6/wg1/figures/summary-for-policymakers/figure-spm-1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rbonbrief.org/explainer-how-the-rise-and-fall-of-co2-levels-influenced-the-ice-ages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pcc.ch/report/ar6/wg1/figures/summary-for-policymakers/figure-spm-2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pcc.ch/report/ar6/wg1/figures/summary-for-policymakers/figure-spm-2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" name="Google Shape;7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8" name="Google Shape;42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1800" dirty="0">
                <a:effectLst/>
                <a:latin typeface="Roboto Mono" panose="020B0604020202020204" charset="0"/>
                <a:ea typeface="Roboto Mono" panose="020B0604020202020204" charset="0"/>
                <a:cs typeface="Times New Roman" panose="02020603050405020304" pitchFamily="18" charset="0"/>
              </a:rPr>
              <a:t>A meteorológiai állomáshálózat a 20. század közepétől jól lefedi a Föld teljes területét. A rendszeresen végzett mérések alapján meghatározható a globális átlaghőmérséklet s annak változása az ipari forradalom óta. A grafikon 1950-től napjainkig mutatja a globális melegedés alakulását, és az erre illeszthető növekvő trend azt jelzi, hogy a párizsi megállapodásban szereplő 1,5 Celsius-fokos hőmérséklet-emelkedést egy-két évtizeden belül elérhetjük.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9" name="Google Shape;45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1800" dirty="0">
                <a:effectLst/>
                <a:latin typeface="Roboto Mono" panose="020B0604020202020204" charset="0"/>
                <a:ea typeface="Roboto Mono" panose="020B0604020202020204" charset="0"/>
                <a:cs typeface="Times New Roman" panose="02020603050405020304" pitchFamily="18" charset="0"/>
              </a:rPr>
              <a:t>A légköri szén-dioxid-koncentráció műszeres méréséből származó leghosszabb adatsor a Hawaiin található </a:t>
            </a:r>
            <a:r>
              <a:rPr lang="hu-HU" sz="1800" dirty="0" err="1">
                <a:effectLst/>
                <a:latin typeface="Roboto Mono" panose="020B0604020202020204" charset="0"/>
                <a:ea typeface="Roboto Mono" panose="020B0604020202020204" charset="0"/>
                <a:cs typeface="Times New Roman" panose="02020603050405020304" pitchFamily="18" charset="0"/>
              </a:rPr>
              <a:t>Mauna</a:t>
            </a:r>
            <a:r>
              <a:rPr lang="hu-HU" sz="1800" dirty="0">
                <a:effectLst/>
                <a:latin typeface="Roboto Mono" panose="020B0604020202020204" charset="0"/>
                <a:ea typeface="Roboto Mono" panose="020B0604020202020204" charset="0"/>
                <a:cs typeface="Times New Roman" panose="02020603050405020304" pitchFamily="18" charset="0"/>
              </a:rPr>
              <a:t> </a:t>
            </a:r>
            <a:r>
              <a:rPr lang="hu-HU" sz="1800" dirty="0" err="1">
                <a:effectLst/>
                <a:latin typeface="Roboto Mono" panose="020B0604020202020204" charset="0"/>
                <a:ea typeface="Roboto Mono" panose="020B0604020202020204" charset="0"/>
                <a:cs typeface="Times New Roman" panose="02020603050405020304" pitchFamily="18" charset="0"/>
              </a:rPr>
              <a:t>Loa</a:t>
            </a:r>
            <a:r>
              <a:rPr lang="hu-HU" sz="1800" dirty="0">
                <a:effectLst/>
                <a:latin typeface="Roboto Mono" panose="020B0604020202020204" charset="0"/>
                <a:ea typeface="Roboto Mono" panose="020B0604020202020204" charset="0"/>
                <a:cs typeface="Times New Roman" panose="02020603050405020304" pitchFamily="18" charset="0"/>
              </a:rPr>
              <a:t> Obszervatóriumban áll rendelkezésre. Mérései jól mutatják a globális légköri szén-dioxid-tartalmat, mivel az állomás a sűrűn lakott területektől távol, a Csendes-óceánban található. A melegedési trendhez hasonlóan a növekedés itt is egyértelműen kirajzolódik: a mért szén-dioxid-koncentráció az 1950-es évek végétől napjainkig több mint 30%-kal emelkedett. Az idősorból leolvasható egy éves menet is, amely az ún. nyelő folyamatok következménye, nevezetesen a zöld növények fotoszintézise az északi félgömb nyári félévében több szén-dioxidot von ki a légkörből, mint télen (a lombhullató fák miatt). Ennek hatására a szén-dioxid-koncentráció tavasz elejére megnövekszik, s az ősz elején éri el a minimumát.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5837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1800" dirty="0">
                <a:effectLst/>
                <a:latin typeface="Roboto Mono" panose="020B0604020202020204" charset="0"/>
                <a:ea typeface="Roboto Mono" panose="020B0604020202020204" charset="0"/>
                <a:cs typeface="Times New Roman" panose="02020603050405020304" pitchFamily="18" charset="0"/>
              </a:rPr>
              <a:t>A műszeres mérések és a </a:t>
            </a:r>
            <a:r>
              <a:rPr lang="hu-HU" sz="1800" dirty="0" err="1">
                <a:effectLst/>
                <a:latin typeface="Roboto Mono" panose="020B0604020202020204" charset="0"/>
                <a:ea typeface="Roboto Mono" panose="020B0604020202020204" charset="0"/>
                <a:cs typeface="Times New Roman" panose="02020603050405020304" pitchFamily="18" charset="0"/>
              </a:rPr>
              <a:t>paleoklimatológiai</a:t>
            </a:r>
            <a:r>
              <a:rPr lang="hu-HU" sz="1800" dirty="0">
                <a:effectLst/>
                <a:latin typeface="Roboto Mono" panose="020B0604020202020204" charset="0"/>
                <a:ea typeface="Roboto Mono" panose="020B0604020202020204" charset="0"/>
                <a:cs typeface="Times New Roman" panose="02020603050405020304" pitchFamily="18" charset="0"/>
              </a:rPr>
              <a:t> módszerekkel rekonstruált adatok együttese egyértelműen jelzi az utóbbi évtizedek melegedésének rendkívüli gyorsaságát. A műszeres mérések – különösen a második világháború után – már a teljes Földet lefedik, így a globális átlaghőmérséklet változása jól számítható. A különféle közvetett információk (pl. a fák évgyűrűinek, tavi üledékrétegeknek, jégfuratoknak az elemzéséből) sokkal egyenlőtlenebb térbeli eloszlással állnak rendelkezésre (és az egyes leletek által reprezentált időszak is sokféle, rendszerint nem is évezredeket jelent), ezért a műszeres mérésekhez viszonyítva csak nagyobb bizonytalansággal adhatók meg a globális átlaghőmérséklet változásai (ezt jelzi a grafikonon a szürke sáv).</a:t>
            </a:r>
          </a:p>
          <a:p>
            <a:pPr marL="15875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1800" dirty="0">
                <a:effectLst/>
                <a:latin typeface="Roboto Mono" panose="020B0604020202020204" charset="0"/>
                <a:ea typeface="Roboto Mono" panose="020B0604020202020204" charset="0"/>
                <a:cs typeface="Times New Roman" panose="02020603050405020304" pitchFamily="18" charset="0"/>
              </a:rPr>
              <a:t>Eredeti forrás: </a:t>
            </a:r>
            <a:r>
              <a:rPr lang="hu-HU" sz="1800" dirty="0">
                <a:solidFill>
                  <a:srgbClr val="0563C1"/>
                </a:solidFill>
                <a:effectLst/>
                <a:latin typeface="Roboto Mono" panose="020B0604020202020204" charset="0"/>
                <a:ea typeface="Roboto Mono" panose="020B0604020202020204" charset="0"/>
                <a:cs typeface="Times New Roman" panose="02020603050405020304" pitchFamily="18" charset="0"/>
                <a:hlinkClick r:id="rId3"/>
              </a:rPr>
              <a:t>https://www.ipcc.ch/report/ar6/wg1/figures/summary-for-policymakers/figure-spm-1</a:t>
            </a:r>
            <a:endParaRPr lang="hu-HU" sz="1800" dirty="0">
              <a:effectLst/>
              <a:latin typeface="Roboto Mono" panose="020B0604020202020204" charset="0"/>
              <a:ea typeface="Roboto Mono" panose="020B060402020202020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1800" dirty="0">
                <a:effectLst/>
                <a:latin typeface="Roboto Mono" panose="020B0604020202020204" charset="0"/>
                <a:ea typeface="Roboto Mono" panose="020B0604020202020204" charset="0"/>
                <a:cs typeface="Times New Roman" panose="02020603050405020304" pitchFamily="18" charset="0"/>
              </a:rPr>
              <a:t>Az ipari forradalom utáni időszak melegedésének magyarázatát úgy keressük, hogy a globális klímamodelleket különféle feltételek mellett futtatjuk. Az egyik lehetőség, hogy csak a természetes tényezőket – a napsugárzás változásait és a vulkáni tevékenységet – vesszük figyelembe (ez a diagramon zöld színnel jelenik meg). A másik lehetőség, hogy e természetes tényezők mellett az antropogén hatást – vagyis az üvegházhatású gázok koncentrációjának mért növekedését – is figyelembe vesszük (ezt jelzi a barna szín). Mivel több modellszimulációt is végeztek, a modellek közötti különbség kisebb bizonytalanságot eredményez (ezt színes sávok jelenítik meg a diagramon). A bizonytalanság ellenére jól látható, hogy a műszeres mérésekből számított, a 20. század közepétől jelentkező, fokozódó melegedést csak akkor kapjuk meg, ha az emberi tevékenység hatását is bevonjuk a modellszimulációkba. A természetes hatások önmagukban ezt az 1 Celsius-fokot meghaladó mértékű melegedést nem igazolják.</a:t>
            </a:r>
          </a:p>
          <a:p>
            <a:pPr marL="15875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1800" dirty="0">
                <a:effectLst/>
                <a:latin typeface="Roboto Mono" panose="020B0604020202020204" charset="0"/>
                <a:ea typeface="Roboto Mono" panose="020B0604020202020204" charset="0"/>
                <a:cs typeface="Times New Roman" panose="02020603050405020304" pitchFamily="18" charset="0"/>
              </a:rPr>
              <a:t>Eredeti forrás: </a:t>
            </a:r>
            <a:r>
              <a:rPr lang="hu-HU" sz="1800" dirty="0">
                <a:solidFill>
                  <a:srgbClr val="0563C1"/>
                </a:solidFill>
                <a:effectLst/>
                <a:latin typeface="Roboto Mono" panose="020B0604020202020204" charset="0"/>
                <a:ea typeface="Roboto Mono" panose="020B0604020202020204" charset="0"/>
                <a:cs typeface="Times New Roman" panose="02020603050405020304" pitchFamily="18" charset="0"/>
                <a:hlinkClick r:id="rId3"/>
              </a:rPr>
              <a:t>https://www.ipcc.ch/report/ar6/wg1/figures/summary-for-policymakers/figure-spm-1</a:t>
            </a:r>
            <a:endParaRPr lang="hu-HU" sz="1800" dirty="0">
              <a:effectLst/>
              <a:latin typeface="Roboto Mono" panose="020B0604020202020204" charset="0"/>
              <a:ea typeface="Roboto Mono" panose="020B060402020202020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1800" dirty="0">
                <a:effectLst/>
                <a:latin typeface="Roboto Mono" panose="020B0604020202020204" charset="0"/>
                <a:ea typeface="Roboto Mono" panose="020B0604020202020204" charset="0"/>
                <a:cs typeface="Times New Roman" panose="02020603050405020304" pitchFamily="18" charset="0"/>
              </a:rPr>
              <a:t>Az üvegházhatás és a hőmérséklet közötti szoros kapcsolatot jelzi az antarktiszi jégfuratmintákból 800 ezer évre rekonstruált idősor. Megfigyelhető, hogy alacsonyabb szén-dioxid-koncentrációhoz alacsonyabb hőmérsékleti értékek társulnak, míg a magasabb koncentráció melegebb hőmérsékleti viszonyokat eredményez. Jól látható továbbá, hogy a történelmi idők előtti hosszú időszakban sem volt 320 </a:t>
            </a:r>
            <a:r>
              <a:rPr lang="hu-HU" sz="1800" dirty="0" err="1">
                <a:effectLst/>
                <a:latin typeface="Roboto Mono" panose="020B0604020202020204" charset="0"/>
                <a:ea typeface="Roboto Mono" panose="020B0604020202020204" charset="0"/>
                <a:cs typeface="Times New Roman" panose="02020603050405020304" pitchFamily="18" charset="0"/>
              </a:rPr>
              <a:t>ppm</a:t>
            </a:r>
            <a:r>
              <a:rPr lang="hu-HU" sz="1800" dirty="0">
                <a:effectLst/>
                <a:latin typeface="Roboto Mono" panose="020B0604020202020204" charset="0"/>
                <a:ea typeface="Roboto Mono" panose="020B0604020202020204" charset="0"/>
                <a:cs typeface="Times New Roman" panose="02020603050405020304" pitchFamily="18" charset="0"/>
              </a:rPr>
              <a:t>-nél magasabb a légkör szén-dioxid-tartalma. Manapság viszont egyre gyorsuló ütemben, jelenleg évente kb. 2-2,5 </a:t>
            </a:r>
            <a:r>
              <a:rPr lang="hu-HU" sz="1800" dirty="0" err="1">
                <a:effectLst/>
                <a:latin typeface="Roboto Mono" panose="020B0604020202020204" charset="0"/>
                <a:ea typeface="Roboto Mono" panose="020B0604020202020204" charset="0"/>
                <a:cs typeface="Times New Roman" panose="02020603050405020304" pitchFamily="18" charset="0"/>
              </a:rPr>
              <a:t>ppm-mel</a:t>
            </a:r>
            <a:r>
              <a:rPr lang="hu-HU" sz="1800" dirty="0">
                <a:effectLst/>
                <a:latin typeface="Roboto Mono" panose="020B0604020202020204" charset="0"/>
                <a:ea typeface="Roboto Mono" panose="020B0604020202020204" charset="0"/>
                <a:cs typeface="Times New Roman" panose="02020603050405020304" pitchFamily="18" charset="0"/>
              </a:rPr>
              <a:t> növekszik a globális átlagos szén-dioxid-koncentráció, s 2021-re elérte a 415 </a:t>
            </a:r>
            <a:r>
              <a:rPr lang="hu-HU" sz="1800" dirty="0" err="1">
                <a:effectLst/>
                <a:latin typeface="Roboto Mono" panose="020B0604020202020204" charset="0"/>
                <a:ea typeface="Roboto Mono" panose="020B0604020202020204" charset="0"/>
                <a:cs typeface="Times New Roman" panose="02020603050405020304" pitchFamily="18" charset="0"/>
              </a:rPr>
              <a:t>ppm-et</a:t>
            </a:r>
            <a:r>
              <a:rPr lang="hu-HU" sz="1800" dirty="0">
                <a:effectLst/>
                <a:latin typeface="Roboto Mono" panose="020B0604020202020204" charset="0"/>
                <a:ea typeface="Roboto Mono" panose="020B0604020202020204" charset="0"/>
                <a:cs typeface="Times New Roman" panose="02020603050405020304" pitchFamily="18" charset="0"/>
              </a:rPr>
              <a:t>, ami az ipari forradalom előtti 280 </a:t>
            </a:r>
            <a:r>
              <a:rPr lang="hu-HU" sz="1800" dirty="0" err="1">
                <a:effectLst/>
                <a:latin typeface="Roboto Mono" panose="020B0604020202020204" charset="0"/>
                <a:ea typeface="Roboto Mono" panose="020B0604020202020204" charset="0"/>
                <a:cs typeface="Times New Roman" panose="02020603050405020304" pitchFamily="18" charset="0"/>
              </a:rPr>
              <a:t>ppm</a:t>
            </a:r>
            <a:r>
              <a:rPr lang="hu-HU" sz="1800" dirty="0">
                <a:effectLst/>
                <a:latin typeface="Roboto Mono" panose="020B0604020202020204" charset="0"/>
                <a:ea typeface="Roboto Mono" panose="020B0604020202020204" charset="0"/>
                <a:cs typeface="Times New Roman" panose="02020603050405020304" pitchFamily="18" charset="0"/>
              </a:rPr>
              <a:t>-es értéknek közel másfélszerese.</a:t>
            </a:r>
          </a:p>
          <a:p>
            <a:pPr marL="158750" indent="0">
              <a:buNone/>
            </a:pPr>
            <a:r>
              <a:rPr lang="hu-HU" sz="1800" dirty="0">
                <a:effectLst/>
                <a:latin typeface="Roboto Mono" panose="020B0604020202020204" charset="0"/>
                <a:ea typeface="Roboto Mono" panose="020B0604020202020204" charset="0"/>
                <a:cs typeface="Times New Roman" panose="02020603050405020304" pitchFamily="18" charset="0"/>
              </a:rPr>
              <a:t>Eredeti forrás: </a:t>
            </a:r>
            <a:r>
              <a:rPr lang="en-US" sz="1800" dirty="0">
                <a:solidFill>
                  <a:srgbClr val="0563C1"/>
                </a:solidFill>
                <a:effectLst/>
                <a:latin typeface="Roboto Mono" panose="020B0604020202020204" charset="0"/>
                <a:ea typeface="Roboto Mono" panose="020B0604020202020204" charset="0"/>
                <a:cs typeface="Times New Roman" panose="02020603050405020304" pitchFamily="18" charset="0"/>
                <a:hlinkClick r:id="rId3"/>
              </a:rPr>
              <a:t>https://www.carbonbrief.org/explainer-how-the-rise-and-fall-of-co2-levels-influenced-the-ice-ages/</a:t>
            </a:r>
            <a:endParaRPr sz="1800" dirty="0">
              <a:latin typeface="Roboto Mono" panose="020B0604020202020204" charset="0"/>
              <a:ea typeface="Roboto Mono" panose="020B0604020202020204" charset="0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1800" dirty="0">
                <a:effectLst/>
                <a:latin typeface="Roboto Mono" panose="020B0604020202020204" charset="0"/>
                <a:ea typeface="Roboto Mono" panose="020B0604020202020204" charset="0"/>
                <a:cs typeface="Times New Roman" panose="02020603050405020304" pitchFamily="18" charset="0"/>
              </a:rPr>
              <a:t>Az ipari forradalom utáni időszakot tekintve mára már több mint 1 Celsius-fokkal megemelkedett a globális felszínközeli átlaghőmérséklet (ezt összegzi a bal oldali szürke oszlop).</a:t>
            </a:r>
          </a:p>
          <a:p>
            <a:pPr marL="15875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1800" dirty="0">
                <a:effectLst/>
                <a:latin typeface="Roboto Mono" panose="020B0604020202020204" charset="0"/>
                <a:ea typeface="Roboto Mono" panose="020B0604020202020204" charset="0"/>
                <a:cs typeface="Times New Roman" panose="02020603050405020304" pitchFamily="18" charset="0"/>
              </a:rPr>
              <a:t>Ha ezt a melegedést szétbontjuk az emberi tevékenységből adódó (azaz antropogén) részre, illetve a természetes tényezők hatására, azt kapjuk, hogy ez utóbbiak trendjellegű változást nem okoznak. A napfoltciklus csak kismértékű hőmérséklet-ingadozást vált ki, a vulkáni tevékenység pedig csak néhány évre kiterjedő hűlést okoz, ami azután megszűnik. Mindkettő elhanyagolható az emberi tevékenységhez viszonyítva. Az antropogén hatások közül egyesek a melegedés irányába hatnak – ez összességében kb. 1-2 Celsius-fok emelkedést jelent –, mások viszont a hőmérséklet – összességében átlagosan 0,5 Celsius-fokos – csökkenését vonják maguk után (ezeket jeleníti meg a középső diagram).</a:t>
            </a:r>
          </a:p>
          <a:p>
            <a:pPr marL="15875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1800" dirty="0">
                <a:effectLst/>
                <a:latin typeface="Roboto Mono" panose="020B0604020202020204" charset="0"/>
                <a:ea typeface="Roboto Mono" panose="020B0604020202020204" charset="0"/>
                <a:cs typeface="Times New Roman" panose="02020603050405020304" pitchFamily="18" charset="0"/>
              </a:rPr>
              <a:t>Eredeti forrás: </a:t>
            </a:r>
            <a:r>
              <a:rPr lang="hu-HU" sz="1800" dirty="0">
                <a:solidFill>
                  <a:srgbClr val="0563C1"/>
                </a:solidFill>
                <a:effectLst/>
                <a:latin typeface="Roboto Mono" panose="020B0604020202020204" charset="0"/>
                <a:ea typeface="Roboto Mono" panose="020B0604020202020204" charset="0"/>
                <a:cs typeface="Times New Roman" panose="02020603050405020304" pitchFamily="18" charset="0"/>
                <a:hlinkClick r:id="rId3"/>
              </a:rPr>
              <a:t>https://www.ipcc.ch/report/ar6/wg1/figures/summary-for-policymakers/figure-spm-2</a:t>
            </a:r>
            <a:endParaRPr lang="hu-HU" sz="1800" dirty="0">
              <a:effectLst/>
              <a:latin typeface="Roboto Mono" panose="020B0604020202020204" charset="0"/>
              <a:ea typeface="Roboto Mono" panose="020B0604020202020204" charset="0"/>
              <a:cs typeface="Times New Roman" panose="02020603050405020304" pitchFamily="18" charset="0"/>
            </a:endParaRPr>
          </a:p>
          <a:p>
            <a:pPr marL="15875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1800" dirty="0">
                <a:effectLst/>
                <a:latin typeface="Roboto Mono" panose="020B0604020202020204" charset="0"/>
                <a:ea typeface="Roboto Mono" panose="020B0604020202020204" charset="0"/>
                <a:cs typeface="Times New Roman" panose="02020603050405020304" pitchFamily="18" charset="0"/>
              </a:rPr>
              <a:t>Az ipari forradalom utáni időszakot tekintve mára már több mint 1 Celsius-fokkal megemelkedett a globális felszínközeli átlaghőmérséklet (ezt összegzi a bal oldali szürke oszlop).</a:t>
            </a:r>
          </a:p>
          <a:p>
            <a:pPr marL="15875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1800" dirty="0">
                <a:effectLst/>
                <a:latin typeface="Roboto Mono" panose="020B0604020202020204" charset="0"/>
                <a:ea typeface="Roboto Mono" panose="020B0604020202020204" charset="0"/>
                <a:cs typeface="Times New Roman" panose="02020603050405020304" pitchFamily="18" charset="0"/>
              </a:rPr>
              <a:t>Ha ezt a melegedést szétbontjuk az emberi tevékenységből adódó (azaz antropogén) részre, illetve a természetes tényezők hatására, azt kapjuk, hogy ez utóbbiak trendjellegű változást nem okoznak. A napfoltciklus csak kismértékű hőmérséklet-ingadozást vált ki, a vulkáni tevékenység pedig csak néhány évre kiterjedő hűlést okoz, ami azután megszűnik. Mindkettő elhanyagolható az emberi tevékenységhez viszonyítva. Az antropogén hatások közül egyesek a melegedés irányába hatnak – ez összességében kb. 1-2 Celsius-fok emelkedést jelent –, mások viszont a hőmérséklet – összességében átlagosan 0,5 Celsius-fokos – csökkenését vonják maguk után (ezeket jeleníti meg a középső diagram).</a:t>
            </a:r>
          </a:p>
          <a:p>
            <a:pPr marL="15875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u-HU" sz="1800" dirty="0">
                <a:effectLst/>
                <a:latin typeface="Roboto Mono" panose="020B0604020202020204" charset="0"/>
                <a:ea typeface="Roboto Mono" panose="020B0604020202020204" charset="0"/>
                <a:cs typeface="Times New Roman" panose="02020603050405020304" pitchFamily="18" charset="0"/>
              </a:rPr>
              <a:t>Jobb oldali diagram: Az antropogén melegedést az üvegházhatású gázok (szén-dioxid, metán, </a:t>
            </a:r>
            <a:r>
              <a:rPr lang="hu-HU" sz="1800" dirty="0" err="1">
                <a:effectLst/>
                <a:latin typeface="Roboto Mono" panose="020B0604020202020204" charset="0"/>
                <a:ea typeface="Roboto Mono" panose="020B0604020202020204" charset="0"/>
                <a:cs typeface="Times New Roman" panose="02020603050405020304" pitchFamily="18" charset="0"/>
              </a:rPr>
              <a:t>dinitrogén</a:t>
            </a:r>
            <a:r>
              <a:rPr lang="hu-HU" sz="1800" dirty="0">
                <a:effectLst/>
                <a:latin typeface="Roboto Mono" panose="020B0604020202020204" charset="0"/>
                <a:ea typeface="Roboto Mono" panose="020B0604020202020204" charset="0"/>
                <a:cs typeface="Times New Roman" panose="02020603050405020304" pitchFamily="18" charset="0"/>
              </a:rPr>
              <a:t>-oxid, halogénezett gázok) légköri koncentrációnövekedése okozza. Vannak olyan összetevők is, amelyek ugyan nem üvegházhatásúak, de valamely üvegházgáznak (pl. az ózonnak) a légköri mennyiségét befolyásolják (pl. a nitrogén-oxidok, az illékony szerves vegyületek és a szén-monoxid). A diagramon a függőleges vonaltól jobbra helyezkednek el az elsősorban az aeroszol részecskékhez kapcsolódó egyéb antropogén hatások, amelyek csak viszonylag nagy bizonytalansággal adhatók meg, és általában mérséklik az üvegházhatást (kivéve pl. a koromrészecskéket). </a:t>
            </a:r>
          </a:p>
          <a:p>
            <a:pPr marL="15875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u-HU" sz="1800" dirty="0">
                <a:effectLst/>
                <a:latin typeface="Roboto Mono" panose="020B0604020202020204" charset="0"/>
                <a:ea typeface="Roboto Mono" panose="020B0604020202020204" charset="0"/>
                <a:cs typeface="Times New Roman" panose="02020603050405020304" pitchFamily="18" charset="0"/>
              </a:rPr>
              <a:t>Eredeti forrás: </a:t>
            </a:r>
            <a:r>
              <a:rPr lang="hu-HU" sz="1800" dirty="0">
                <a:solidFill>
                  <a:srgbClr val="0563C1"/>
                </a:solidFill>
                <a:effectLst/>
                <a:latin typeface="Roboto Mono" panose="020B0604020202020204" charset="0"/>
                <a:ea typeface="Roboto Mono" panose="020B0604020202020204" charset="0"/>
                <a:cs typeface="Times New Roman" panose="02020603050405020304" pitchFamily="18" charset="0"/>
                <a:hlinkClick r:id="rId3"/>
              </a:rPr>
              <a:t>https://www.ipcc.ch/report/ar6/wg1/figures/summary-for-policymakers/figure-spm-2</a:t>
            </a:r>
            <a:endParaRPr lang="hu-HU" sz="1800" dirty="0">
              <a:effectLst/>
              <a:latin typeface="Roboto Mono" panose="020B0604020202020204" charset="0"/>
              <a:ea typeface="Roboto Mono" panose="020B0604020202020204" charset="0"/>
              <a:cs typeface="Times New Roman" panose="02020603050405020304" pitchFamily="18" charset="0"/>
            </a:endParaRPr>
          </a:p>
          <a:p>
            <a:pPr marL="15875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2"/>
          <p:cNvPicPr preferRelativeResize="0"/>
          <p:nvPr/>
        </p:nvPicPr>
        <p:blipFill rotWithShape="1">
          <a:blip r:embed="rId2">
            <a:alphaModFix/>
          </a:blip>
          <a:srcRect b="22636"/>
          <a:stretch/>
        </p:blipFill>
        <p:spPr>
          <a:xfrm>
            <a:off x="-37350" y="0"/>
            <a:ext cx="9181351" cy="518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1727" y="490606"/>
            <a:ext cx="1506249" cy="68069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"/>
          <p:cNvSpPr txBox="1">
            <a:spLocks noGrp="1"/>
          </p:cNvSpPr>
          <p:nvPr>
            <p:ph type="ctrTitle"/>
          </p:nvPr>
        </p:nvSpPr>
        <p:spPr>
          <a:xfrm>
            <a:off x="1231733" y="1530125"/>
            <a:ext cx="61230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E900"/>
              </a:buClr>
              <a:buSzPts val="4100"/>
              <a:buFont typeface="Roboto Mono"/>
              <a:buNone/>
              <a:defRPr sz="4100">
                <a:solidFill>
                  <a:srgbClr val="A5E900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Roboto Mono"/>
              <a:buNone/>
              <a:defRPr sz="4100">
                <a:latin typeface="Roboto Mono"/>
                <a:ea typeface="Roboto Mono"/>
                <a:cs typeface="Roboto Mono"/>
                <a:sym typeface="Roboto Mon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Roboto Mono"/>
              <a:buNone/>
              <a:defRPr sz="4100">
                <a:latin typeface="Roboto Mono"/>
                <a:ea typeface="Roboto Mono"/>
                <a:cs typeface="Roboto Mono"/>
                <a:sym typeface="Roboto Mon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Roboto Mono"/>
              <a:buNone/>
              <a:defRPr sz="4100">
                <a:latin typeface="Roboto Mono"/>
                <a:ea typeface="Roboto Mono"/>
                <a:cs typeface="Roboto Mono"/>
                <a:sym typeface="Roboto Mon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Roboto Mono"/>
              <a:buNone/>
              <a:defRPr sz="4100">
                <a:latin typeface="Roboto Mono"/>
                <a:ea typeface="Roboto Mono"/>
                <a:cs typeface="Roboto Mono"/>
                <a:sym typeface="Roboto Mon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Roboto Mono"/>
              <a:buNone/>
              <a:defRPr sz="4100">
                <a:latin typeface="Roboto Mono"/>
                <a:ea typeface="Roboto Mono"/>
                <a:cs typeface="Roboto Mono"/>
                <a:sym typeface="Roboto Mon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Roboto Mono"/>
              <a:buNone/>
              <a:defRPr sz="4100">
                <a:latin typeface="Roboto Mono"/>
                <a:ea typeface="Roboto Mono"/>
                <a:cs typeface="Roboto Mono"/>
                <a:sym typeface="Roboto Mon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Roboto Mono"/>
              <a:buNone/>
              <a:defRPr sz="4100">
                <a:latin typeface="Roboto Mono"/>
                <a:ea typeface="Roboto Mono"/>
                <a:cs typeface="Roboto Mono"/>
                <a:sym typeface="Roboto Mon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Roboto Mono"/>
              <a:buNone/>
              <a:defRPr sz="4100"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ubTitle" idx="1"/>
          </p:nvPr>
        </p:nvSpPr>
        <p:spPr>
          <a:xfrm>
            <a:off x="1231727" y="3619675"/>
            <a:ext cx="61230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 Mono"/>
              <a:buNone/>
              <a:defRPr sz="1500">
                <a:solidFill>
                  <a:schemeClr val="dk1"/>
                </a:solidFill>
                <a:highlight>
                  <a:schemeClr val="lt1"/>
                </a:highlight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 Mono"/>
              <a:buNone/>
              <a:defRPr sz="1500">
                <a:solidFill>
                  <a:schemeClr val="dk1"/>
                </a:solidFill>
                <a:highlight>
                  <a:schemeClr val="lt1"/>
                </a:highlight>
                <a:latin typeface="Roboto Mono"/>
                <a:ea typeface="Roboto Mono"/>
                <a:cs typeface="Roboto Mono"/>
                <a:sym typeface="Roboto Mon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 Mono"/>
              <a:buNone/>
              <a:defRPr sz="1500">
                <a:solidFill>
                  <a:schemeClr val="dk1"/>
                </a:solidFill>
                <a:highlight>
                  <a:schemeClr val="lt1"/>
                </a:highlight>
                <a:latin typeface="Roboto Mono"/>
                <a:ea typeface="Roboto Mono"/>
                <a:cs typeface="Roboto Mono"/>
                <a:sym typeface="Roboto Mon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 Mono"/>
              <a:buNone/>
              <a:defRPr sz="1500">
                <a:solidFill>
                  <a:schemeClr val="dk1"/>
                </a:solidFill>
                <a:highlight>
                  <a:schemeClr val="lt1"/>
                </a:highlight>
                <a:latin typeface="Roboto Mono"/>
                <a:ea typeface="Roboto Mono"/>
                <a:cs typeface="Roboto Mono"/>
                <a:sym typeface="Roboto Mon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 Mono"/>
              <a:buNone/>
              <a:defRPr sz="1500">
                <a:solidFill>
                  <a:schemeClr val="dk1"/>
                </a:solidFill>
                <a:highlight>
                  <a:schemeClr val="lt1"/>
                </a:highlight>
                <a:latin typeface="Roboto Mono"/>
                <a:ea typeface="Roboto Mono"/>
                <a:cs typeface="Roboto Mono"/>
                <a:sym typeface="Roboto Mon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 Mono"/>
              <a:buNone/>
              <a:defRPr sz="1500">
                <a:solidFill>
                  <a:schemeClr val="dk1"/>
                </a:solidFill>
                <a:highlight>
                  <a:schemeClr val="lt1"/>
                </a:highlight>
                <a:latin typeface="Roboto Mono"/>
                <a:ea typeface="Roboto Mono"/>
                <a:cs typeface="Roboto Mono"/>
                <a:sym typeface="Roboto Mon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 Mono"/>
              <a:buNone/>
              <a:defRPr sz="1500">
                <a:solidFill>
                  <a:schemeClr val="dk1"/>
                </a:solidFill>
                <a:highlight>
                  <a:schemeClr val="lt1"/>
                </a:highlight>
                <a:latin typeface="Roboto Mono"/>
                <a:ea typeface="Roboto Mono"/>
                <a:cs typeface="Roboto Mono"/>
                <a:sym typeface="Roboto Mon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 Mono"/>
              <a:buNone/>
              <a:defRPr sz="1500">
                <a:solidFill>
                  <a:schemeClr val="dk1"/>
                </a:solidFill>
                <a:highlight>
                  <a:schemeClr val="lt1"/>
                </a:highlight>
                <a:latin typeface="Roboto Mono"/>
                <a:ea typeface="Roboto Mono"/>
                <a:cs typeface="Roboto Mono"/>
                <a:sym typeface="Roboto Mon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 Mono"/>
              <a:buNone/>
              <a:defRPr sz="1500">
                <a:solidFill>
                  <a:schemeClr val="dk1"/>
                </a:solidFill>
                <a:highlight>
                  <a:schemeClr val="lt1"/>
                </a:highlight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 1">
  <p:cSld name="SECTION_HEADER_1">
    <p:bg>
      <p:bgPr>
        <a:solidFill>
          <a:srgbClr val="999999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3"/>
          <p:cNvPicPr preferRelativeResize="0"/>
          <p:nvPr/>
        </p:nvPicPr>
        <p:blipFill rotWithShape="1">
          <a:blip r:embed="rId2">
            <a:alphaModFix/>
          </a:blip>
          <a:srcRect t="29545" b="29545"/>
          <a:stretch/>
        </p:blipFill>
        <p:spPr>
          <a:xfrm>
            <a:off x="0" y="0"/>
            <a:ext cx="914120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1333500" y="2150850"/>
            <a:ext cx="74988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E900"/>
              </a:buClr>
              <a:buSzPts val="3600"/>
              <a:buNone/>
              <a:defRPr sz="2200">
                <a:solidFill>
                  <a:srgbClr val="A5E9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26" name="Google Shape;26;p3"/>
          <p:cNvGrpSpPr/>
          <p:nvPr/>
        </p:nvGrpSpPr>
        <p:grpSpPr>
          <a:xfrm>
            <a:off x="-9" y="4568800"/>
            <a:ext cx="548700" cy="574697"/>
            <a:chOff x="206375" y="3624650"/>
            <a:chExt cx="857400" cy="889200"/>
          </a:xfrm>
        </p:grpSpPr>
        <p:sp>
          <p:nvSpPr>
            <p:cNvPr id="27" name="Google Shape;27;p3"/>
            <p:cNvSpPr/>
            <p:nvPr/>
          </p:nvSpPr>
          <p:spPr>
            <a:xfrm>
              <a:off x="206375" y="4291550"/>
              <a:ext cx="222300" cy="222300"/>
            </a:xfrm>
            <a:prstGeom prst="rect">
              <a:avLst/>
            </a:prstGeom>
            <a:solidFill>
              <a:srgbClr val="A5E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428675" y="4069250"/>
              <a:ext cx="635100" cy="222300"/>
            </a:xfrm>
            <a:prstGeom prst="rect">
              <a:avLst/>
            </a:prstGeom>
            <a:solidFill>
              <a:srgbClr val="A5E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841475" y="4291550"/>
              <a:ext cx="222300" cy="222300"/>
            </a:xfrm>
            <a:prstGeom prst="rect">
              <a:avLst/>
            </a:prstGeom>
            <a:solidFill>
              <a:srgbClr val="A5E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841475" y="3846950"/>
              <a:ext cx="222300" cy="222300"/>
            </a:xfrm>
            <a:prstGeom prst="rect">
              <a:avLst/>
            </a:prstGeom>
            <a:solidFill>
              <a:srgbClr val="A5E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428675" y="3624650"/>
              <a:ext cx="412800" cy="222300"/>
            </a:xfrm>
            <a:prstGeom prst="rect">
              <a:avLst/>
            </a:prstGeom>
            <a:solidFill>
              <a:srgbClr val="A5E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206375" y="3846950"/>
              <a:ext cx="222300" cy="222300"/>
            </a:xfrm>
            <a:prstGeom prst="rect">
              <a:avLst/>
            </a:prstGeom>
            <a:solidFill>
              <a:srgbClr val="A5E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311700" y="196800"/>
            <a:ext cx="85206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dk1"/>
                </a:solidFill>
                <a:highlight>
                  <a:srgbClr val="A5EA00"/>
                </a:highlight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311700" y="1518700"/>
            <a:ext cx="8520600" cy="30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11430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050"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37" name="Google Shape;37;p4"/>
          <p:cNvSpPr/>
          <p:nvPr/>
        </p:nvSpPr>
        <p:spPr>
          <a:xfrm>
            <a:off x="9045616" y="7"/>
            <a:ext cx="98400" cy="98400"/>
          </a:xfrm>
          <a:prstGeom prst="rect">
            <a:avLst/>
          </a:prstGeom>
          <a:solidFill>
            <a:srgbClr val="A5E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49" userDrawn="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szövegtörzs 1">
  <p:cSld name="TITLE_AND_BODY_1">
    <p:bg>
      <p:bgPr>
        <a:solidFill>
          <a:schemeClr val="dk1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311700" y="1518700"/>
            <a:ext cx="8520600" cy="30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>
                <a:solidFill>
                  <a:schemeClr val="lt2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2" name="Google Shape;42;p5"/>
          <p:cNvSpPr/>
          <p:nvPr/>
        </p:nvSpPr>
        <p:spPr>
          <a:xfrm>
            <a:off x="9045616" y="7"/>
            <a:ext cx="98400" cy="98400"/>
          </a:xfrm>
          <a:prstGeom prst="rect">
            <a:avLst/>
          </a:prstGeom>
          <a:solidFill>
            <a:srgbClr val="A5E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5"/>
          <p:cNvSpPr/>
          <p:nvPr/>
        </p:nvSpPr>
        <p:spPr>
          <a:xfrm>
            <a:off x="8947216" y="98407"/>
            <a:ext cx="98400" cy="98400"/>
          </a:xfrm>
          <a:prstGeom prst="rect">
            <a:avLst/>
          </a:prstGeom>
          <a:solidFill>
            <a:srgbClr val="A5E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999999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 txBox="1">
            <a:spLocks noGrp="1"/>
          </p:cNvSpPr>
          <p:nvPr>
            <p:ph type="title"/>
          </p:nvPr>
        </p:nvSpPr>
        <p:spPr>
          <a:xfrm>
            <a:off x="1333500" y="2150850"/>
            <a:ext cx="74988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szövegtörzs 2">
  <p:cSld name="TITLE_AND_BODY_2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/>
          <p:nvPr/>
        </p:nvSpPr>
        <p:spPr>
          <a:xfrm>
            <a:off x="-15875" y="-76200"/>
            <a:ext cx="9159900" cy="1518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7"/>
          <p:cNvSpPr txBox="1">
            <a:spLocks noGrp="1"/>
          </p:cNvSpPr>
          <p:nvPr>
            <p:ph type="title"/>
          </p:nvPr>
        </p:nvSpPr>
        <p:spPr>
          <a:xfrm>
            <a:off x="311700" y="227550"/>
            <a:ext cx="8520600" cy="10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E900"/>
              </a:buClr>
              <a:buSzPts val="2800"/>
              <a:buNone/>
              <a:defRPr>
                <a:solidFill>
                  <a:srgbClr val="A5E9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E900"/>
              </a:buClr>
              <a:buSzPts val="2800"/>
              <a:buNone/>
              <a:defRPr>
                <a:solidFill>
                  <a:srgbClr val="A5E9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E900"/>
              </a:buClr>
              <a:buSzPts val="2800"/>
              <a:buNone/>
              <a:defRPr>
                <a:solidFill>
                  <a:srgbClr val="A5E9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E900"/>
              </a:buClr>
              <a:buSzPts val="2800"/>
              <a:buNone/>
              <a:defRPr>
                <a:solidFill>
                  <a:srgbClr val="A5E9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E900"/>
              </a:buClr>
              <a:buSzPts val="2800"/>
              <a:buNone/>
              <a:defRPr>
                <a:solidFill>
                  <a:srgbClr val="A5E9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E900"/>
              </a:buClr>
              <a:buSzPts val="2800"/>
              <a:buNone/>
              <a:defRPr>
                <a:solidFill>
                  <a:srgbClr val="A5E9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E900"/>
              </a:buClr>
              <a:buSzPts val="2800"/>
              <a:buNone/>
              <a:defRPr>
                <a:solidFill>
                  <a:srgbClr val="A5E9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E900"/>
              </a:buClr>
              <a:buSzPts val="2800"/>
              <a:buNone/>
              <a:defRPr>
                <a:solidFill>
                  <a:srgbClr val="A5E9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E900"/>
              </a:buClr>
              <a:buSzPts val="2800"/>
              <a:buNone/>
              <a:defRPr>
                <a:solidFill>
                  <a:srgbClr val="A5E900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body" idx="1"/>
          </p:nvPr>
        </p:nvSpPr>
        <p:spPr>
          <a:xfrm>
            <a:off x="311700" y="1735675"/>
            <a:ext cx="8520600" cy="28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7" name="Google Shape;57;p7"/>
          <p:cNvSpPr/>
          <p:nvPr/>
        </p:nvSpPr>
        <p:spPr>
          <a:xfrm>
            <a:off x="9045616" y="7"/>
            <a:ext cx="98400" cy="98400"/>
          </a:xfrm>
          <a:prstGeom prst="rect">
            <a:avLst/>
          </a:prstGeom>
          <a:solidFill>
            <a:srgbClr val="A5E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"/>
          <p:cNvSpPr/>
          <p:nvPr/>
        </p:nvSpPr>
        <p:spPr>
          <a:xfrm>
            <a:off x="8947216" y="98407"/>
            <a:ext cx="98400" cy="98400"/>
          </a:xfrm>
          <a:prstGeom prst="rect">
            <a:avLst/>
          </a:prstGeom>
          <a:solidFill>
            <a:srgbClr val="A5E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7"/>
          <p:cNvSpPr/>
          <p:nvPr/>
        </p:nvSpPr>
        <p:spPr>
          <a:xfrm>
            <a:off x="8848816" y="196807"/>
            <a:ext cx="98400" cy="98400"/>
          </a:xfrm>
          <a:prstGeom prst="rect">
            <a:avLst/>
          </a:prstGeom>
          <a:solidFill>
            <a:srgbClr val="A5E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7"/>
          <p:cNvSpPr/>
          <p:nvPr/>
        </p:nvSpPr>
        <p:spPr>
          <a:xfrm>
            <a:off x="8947216" y="295207"/>
            <a:ext cx="98400" cy="98400"/>
          </a:xfrm>
          <a:prstGeom prst="rect">
            <a:avLst/>
          </a:prstGeom>
          <a:solidFill>
            <a:srgbClr val="A5E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7"/>
          <p:cNvSpPr/>
          <p:nvPr/>
        </p:nvSpPr>
        <p:spPr>
          <a:xfrm>
            <a:off x="8848816" y="393607"/>
            <a:ext cx="98400" cy="98400"/>
          </a:xfrm>
          <a:prstGeom prst="rect">
            <a:avLst/>
          </a:prstGeom>
          <a:solidFill>
            <a:srgbClr val="A5E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7"/>
          <p:cNvSpPr/>
          <p:nvPr/>
        </p:nvSpPr>
        <p:spPr>
          <a:xfrm>
            <a:off x="8947216" y="492007"/>
            <a:ext cx="98400" cy="98400"/>
          </a:xfrm>
          <a:prstGeom prst="rect">
            <a:avLst/>
          </a:prstGeom>
          <a:solidFill>
            <a:srgbClr val="A5E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7"/>
          <p:cNvSpPr/>
          <p:nvPr/>
        </p:nvSpPr>
        <p:spPr>
          <a:xfrm>
            <a:off x="8947234" y="196800"/>
            <a:ext cx="196800" cy="98400"/>
          </a:xfrm>
          <a:prstGeom prst="rect">
            <a:avLst/>
          </a:prstGeom>
          <a:solidFill>
            <a:srgbClr val="A5E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"/>
          <p:cNvSpPr txBox="1">
            <a:spLocks noGrp="1"/>
          </p:cNvSpPr>
          <p:nvPr>
            <p:ph type="body" idx="1"/>
          </p:nvPr>
        </p:nvSpPr>
        <p:spPr>
          <a:xfrm>
            <a:off x="672050" y="4230575"/>
            <a:ext cx="80379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ono"/>
              <a:buNone/>
              <a:defRPr sz="2800" b="0" i="0" u="none" strike="noStrike" cap="none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ono"/>
              <a:buNone/>
              <a:defRPr sz="2800" b="0" i="0" u="none" strike="noStrike" cap="none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ono"/>
              <a:buNone/>
              <a:defRPr sz="2800" b="0" i="0" u="none" strike="noStrike" cap="none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ono"/>
              <a:buNone/>
              <a:defRPr sz="2800" b="0" i="0" u="none" strike="noStrike" cap="none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ono"/>
              <a:buNone/>
              <a:defRPr sz="2800" b="0" i="0" u="none" strike="noStrike" cap="none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ono"/>
              <a:buNone/>
              <a:defRPr sz="2800" b="0" i="0" u="none" strike="noStrike" cap="none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ono"/>
              <a:buNone/>
              <a:defRPr sz="2800" b="0" i="0" u="none" strike="noStrike" cap="none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ono"/>
              <a:buNone/>
              <a:defRPr sz="2800" b="0" i="0" u="none" strike="noStrike" cap="none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ono"/>
              <a:buNone/>
              <a:defRPr sz="2800" b="0" i="0" u="none" strike="noStrike" cap="none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18700"/>
            <a:ext cx="8520600" cy="30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Mono"/>
              <a:buChar char="●"/>
              <a:defRPr sz="1800" b="0" i="0" u="none" strike="noStrike" cap="none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Char char="○"/>
              <a:defRPr sz="1400" b="0" i="0" u="none" strike="noStrike" cap="none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Char char="■"/>
              <a:defRPr sz="1400" b="0" i="0" u="none" strike="noStrike" cap="none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Char char="●"/>
              <a:defRPr sz="1400" b="0" i="0" u="none" strike="noStrike" cap="none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Char char="○"/>
              <a:defRPr sz="1400" b="0" i="0" u="none" strike="noStrike" cap="none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Char char="■"/>
              <a:defRPr sz="1400" b="0" i="0" u="none" strike="noStrike" cap="none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Char char="●"/>
              <a:defRPr sz="1400" b="0" i="0" u="none" strike="noStrike" cap="none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Char char="○"/>
              <a:defRPr sz="1400" b="0" i="0" u="none" strike="noStrike" cap="none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Char char="■"/>
              <a:defRPr sz="1400" b="0" i="0" u="none" strike="noStrike" cap="none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2" name="Google Shape;26;p3">
            <a:extLst>
              <a:ext uri="{FF2B5EF4-FFF2-40B4-BE49-F238E27FC236}">
                <a16:creationId xmlns:a16="http://schemas.microsoft.com/office/drawing/2014/main" id="{BB5A412B-F69F-B5F8-94D9-70F926574B52}"/>
              </a:ext>
            </a:extLst>
          </p:cNvPr>
          <p:cNvGrpSpPr/>
          <p:nvPr userDrawn="1"/>
        </p:nvGrpSpPr>
        <p:grpSpPr>
          <a:xfrm>
            <a:off x="-9" y="4917777"/>
            <a:ext cx="222846" cy="233404"/>
            <a:chOff x="206375" y="3624650"/>
            <a:chExt cx="857400" cy="889200"/>
          </a:xfrm>
        </p:grpSpPr>
        <p:sp>
          <p:nvSpPr>
            <p:cNvPr id="3" name="Google Shape;27;p3">
              <a:extLst>
                <a:ext uri="{FF2B5EF4-FFF2-40B4-BE49-F238E27FC236}">
                  <a16:creationId xmlns:a16="http://schemas.microsoft.com/office/drawing/2014/main" id="{EA7220F2-C4E7-D0D2-A6D1-09CD53929C70}"/>
                </a:ext>
              </a:extLst>
            </p:cNvPr>
            <p:cNvSpPr/>
            <p:nvPr/>
          </p:nvSpPr>
          <p:spPr>
            <a:xfrm>
              <a:off x="206375" y="4291550"/>
              <a:ext cx="222300" cy="222300"/>
            </a:xfrm>
            <a:prstGeom prst="rect">
              <a:avLst/>
            </a:prstGeom>
            <a:solidFill>
              <a:srgbClr val="A5E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28;p3">
              <a:extLst>
                <a:ext uri="{FF2B5EF4-FFF2-40B4-BE49-F238E27FC236}">
                  <a16:creationId xmlns:a16="http://schemas.microsoft.com/office/drawing/2014/main" id="{524DC011-90AE-D726-5955-8337AF49D5F4}"/>
                </a:ext>
              </a:extLst>
            </p:cNvPr>
            <p:cNvSpPr/>
            <p:nvPr/>
          </p:nvSpPr>
          <p:spPr>
            <a:xfrm>
              <a:off x="428675" y="4069250"/>
              <a:ext cx="635100" cy="222300"/>
            </a:xfrm>
            <a:prstGeom prst="rect">
              <a:avLst/>
            </a:prstGeom>
            <a:solidFill>
              <a:srgbClr val="A5E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29;p3">
              <a:extLst>
                <a:ext uri="{FF2B5EF4-FFF2-40B4-BE49-F238E27FC236}">
                  <a16:creationId xmlns:a16="http://schemas.microsoft.com/office/drawing/2014/main" id="{FF374B57-E9D1-9E6A-2B58-3ED60A77EDB9}"/>
                </a:ext>
              </a:extLst>
            </p:cNvPr>
            <p:cNvSpPr/>
            <p:nvPr/>
          </p:nvSpPr>
          <p:spPr>
            <a:xfrm>
              <a:off x="841475" y="4291550"/>
              <a:ext cx="222300" cy="222300"/>
            </a:xfrm>
            <a:prstGeom prst="rect">
              <a:avLst/>
            </a:prstGeom>
            <a:solidFill>
              <a:srgbClr val="A5E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30;p3">
              <a:extLst>
                <a:ext uri="{FF2B5EF4-FFF2-40B4-BE49-F238E27FC236}">
                  <a16:creationId xmlns:a16="http://schemas.microsoft.com/office/drawing/2014/main" id="{590F5BEA-101C-0F95-919C-386C02F8959A}"/>
                </a:ext>
              </a:extLst>
            </p:cNvPr>
            <p:cNvSpPr/>
            <p:nvPr/>
          </p:nvSpPr>
          <p:spPr>
            <a:xfrm>
              <a:off x="841475" y="3846950"/>
              <a:ext cx="222300" cy="222300"/>
            </a:xfrm>
            <a:prstGeom prst="rect">
              <a:avLst/>
            </a:prstGeom>
            <a:solidFill>
              <a:srgbClr val="A5E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31;p3">
              <a:extLst>
                <a:ext uri="{FF2B5EF4-FFF2-40B4-BE49-F238E27FC236}">
                  <a16:creationId xmlns:a16="http://schemas.microsoft.com/office/drawing/2014/main" id="{302F61AD-DD79-F96F-A001-B0F21DE48ED4}"/>
                </a:ext>
              </a:extLst>
            </p:cNvPr>
            <p:cNvSpPr/>
            <p:nvPr/>
          </p:nvSpPr>
          <p:spPr>
            <a:xfrm>
              <a:off x="428675" y="3624650"/>
              <a:ext cx="412800" cy="222300"/>
            </a:xfrm>
            <a:prstGeom prst="rect">
              <a:avLst/>
            </a:prstGeom>
            <a:solidFill>
              <a:srgbClr val="A5E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32;p3">
              <a:extLst>
                <a:ext uri="{FF2B5EF4-FFF2-40B4-BE49-F238E27FC236}">
                  <a16:creationId xmlns:a16="http://schemas.microsoft.com/office/drawing/2014/main" id="{C44C7C7F-139F-E932-72E9-EE9AC16909EF}"/>
                </a:ext>
              </a:extLst>
            </p:cNvPr>
            <p:cNvSpPr/>
            <p:nvPr/>
          </p:nvSpPr>
          <p:spPr>
            <a:xfrm>
              <a:off x="206375" y="3846950"/>
              <a:ext cx="222300" cy="222300"/>
            </a:xfrm>
            <a:prstGeom prst="rect">
              <a:avLst/>
            </a:prstGeom>
            <a:solidFill>
              <a:srgbClr val="A5E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imatecentral.org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emf"/><Relationship Id="rId4" Type="http://schemas.openxmlformats.org/officeDocument/2006/relationships/hyperlink" Target="https://www.metoffice.gov.uk/weather/climate/met-office-hadley-centre/index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ipcc.ch/report/ar6/wg1/figures/summary-for-policymakers/figure-spm-1" TargetMode="External"/><Relationship Id="rId4" Type="http://schemas.openxmlformats.org/officeDocument/2006/relationships/hyperlink" Target="https://gml.noaa.gov/webdata/ccgg/trends/co2_data_mlo.pn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ipcc.ch/report/ar6/wg1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ipcc.ch/report/ar6/wg1/" TargetMode="Externa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carbonbrief.org/explainer-how-the-rise-and-fall-of-co2-levels-influenced-the-ice-ages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ipcc.ch/report/ar6/wg1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ipcc.ch/report/ar6/wg1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ctrTitle"/>
          </p:nvPr>
        </p:nvSpPr>
        <p:spPr>
          <a:xfrm>
            <a:off x="1231732" y="1530125"/>
            <a:ext cx="6595333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GB" dirty="0" err="1"/>
              <a:t>Alapvető</a:t>
            </a:r>
            <a:r>
              <a:rPr lang="en-GB" dirty="0"/>
              <a:t> </a:t>
            </a:r>
            <a:r>
              <a:rPr lang="en-GB" dirty="0" err="1"/>
              <a:t>tények</a:t>
            </a:r>
            <a:br>
              <a:rPr lang="hu-HU" dirty="0"/>
            </a:br>
            <a:r>
              <a:rPr lang="en-GB" dirty="0"/>
              <a:t>a </a:t>
            </a:r>
            <a:r>
              <a:rPr lang="en-GB" dirty="0" err="1"/>
              <a:t>jelenlegi</a:t>
            </a:r>
            <a:r>
              <a:rPr lang="en-GB" dirty="0"/>
              <a:t> </a:t>
            </a:r>
            <a:r>
              <a:rPr lang="en-GB" dirty="0" err="1"/>
              <a:t>felmelegedésről</a:t>
            </a:r>
            <a:endParaRPr lang="en-GB" dirty="0"/>
          </a:p>
        </p:txBody>
      </p:sp>
      <p:sp>
        <p:nvSpPr>
          <p:cNvPr id="74" name="Google Shape;74;p10"/>
          <p:cNvSpPr txBox="1">
            <a:spLocks noGrp="1"/>
          </p:cNvSpPr>
          <p:nvPr>
            <p:ph type="subTitle" idx="1"/>
          </p:nvPr>
        </p:nvSpPr>
        <p:spPr>
          <a:xfrm>
            <a:off x="1231727" y="3619675"/>
            <a:ext cx="61230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hu-HU" dirty="0"/>
              <a:t>Á</a:t>
            </a:r>
            <a:r>
              <a:rPr lang="en-GB" dirty="0" err="1"/>
              <a:t>brasor</a:t>
            </a:r>
            <a:r>
              <a:rPr lang="en-GB" dirty="0"/>
              <a:t> </a:t>
            </a:r>
            <a:r>
              <a:rPr lang="en-GB" dirty="0" err="1"/>
              <a:t>az</a:t>
            </a:r>
            <a:r>
              <a:rPr lang="en-GB" dirty="0"/>
              <a:t> </a:t>
            </a:r>
            <a:r>
              <a:rPr lang="en-GB" dirty="0" err="1"/>
              <a:t>éghajlatváltozásra</a:t>
            </a:r>
            <a:br>
              <a:rPr lang="hu-HU" dirty="0"/>
            </a:br>
            <a:r>
              <a:rPr lang="en-GB" dirty="0" err="1"/>
              <a:t>vonatkozó</a:t>
            </a:r>
            <a:r>
              <a:rPr lang="en-GB" dirty="0"/>
              <a:t> </a:t>
            </a:r>
            <a:r>
              <a:rPr lang="en-GB" dirty="0" err="1"/>
              <a:t>tudományos</a:t>
            </a:r>
            <a:r>
              <a:rPr lang="en-GB" dirty="0"/>
              <a:t> </a:t>
            </a:r>
            <a:r>
              <a:rPr lang="en-GB" dirty="0" err="1"/>
              <a:t>konszenzus</a:t>
            </a:r>
            <a:r>
              <a:rPr lang="en-GB" dirty="0"/>
              <a:t> </a:t>
            </a:r>
            <a:r>
              <a:rPr lang="en-GB" dirty="0" err="1"/>
              <a:t>alapján</a:t>
            </a:r>
            <a:endParaRPr lang="en-GB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9"/>
          <p:cNvSpPr txBox="1"/>
          <p:nvPr/>
        </p:nvSpPr>
        <p:spPr>
          <a:xfrm>
            <a:off x="394450" y="196800"/>
            <a:ext cx="8188500" cy="446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700" b="0" i="0" u="none" strike="noStrike" cap="none" dirty="0" err="1">
                <a:solidFill>
                  <a:schemeClr val="dk1"/>
                </a:solidFill>
                <a:highlight>
                  <a:srgbClr val="A5EA00"/>
                </a:highlight>
                <a:latin typeface="Roboto Mono"/>
                <a:ea typeface="Roboto Mono"/>
                <a:cs typeface="Roboto Mono"/>
                <a:sym typeface="Roboto Mono"/>
              </a:rPr>
              <a:t>Közel</a:t>
            </a:r>
            <a:r>
              <a:rPr lang="en-GB" sz="1700" b="0" i="0" u="none" strike="noStrike" cap="none" dirty="0">
                <a:solidFill>
                  <a:schemeClr val="dk1"/>
                </a:solidFill>
                <a:highlight>
                  <a:srgbClr val="A5EA00"/>
                </a:highlight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-GB" sz="1700" b="0" i="0" u="none" strike="noStrike" cap="none" dirty="0" err="1">
                <a:solidFill>
                  <a:schemeClr val="dk1"/>
                </a:solidFill>
                <a:highlight>
                  <a:srgbClr val="A5EA00"/>
                </a:highlight>
                <a:latin typeface="Roboto Mono"/>
                <a:ea typeface="Roboto Mono"/>
                <a:cs typeface="Roboto Mono"/>
                <a:sym typeface="Roboto Mono"/>
              </a:rPr>
              <a:t>vagyunk</a:t>
            </a:r>
            <a:r>
              <a:rPr lang="en-GB" sz="1700" b="0" i="0" u="none" strike="noStrike" cap="none" dirty="0">
                <a:solidFill>
                  <a:schemeClr val="dk1"/>
                </a:solidFill>
                <a:highlight>
                  <a:srgbClr val="A5EA00"/>
                </a:highlight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-GB" sz="1700" b="0" i="0" u="none" strike="noStrike" cap="none" dirty="0" err="1">
                <a:solidFill>
                  <a:schemeClr val="dk1"/>
                </a:solidFill>
                <a:highlight>
                  <a:srgbClr val="A5EA00"/>
                </a:highlight>
                <a:latin typeface="Roboto Mono"/>
                <a:ea typeface="Roboto Mono"/>
                <a:cs typeface="Roboto Mono"/>
                <a:sym typeface="Roboto Mono"/>
              </a:rPr>
              <a:t>az</a:t>
            </a:r>
            <a:r>
              <a:rPr lang="en-GB" sz="1700" b="0" i="0" u="none" strike="noStrike" cap="none" dirty="0">
                <a:solidFill>
                  <a:schemeClr val="dk1"/>
                </a:solidFill>
                <a:highlight>
                  <a:srgbClr val="A5EA00"/>
                </a:highlight>
                <a:latin typeface="Roboto Mono"/>
                <a:ea typeface="Roboto Mono"/>
                <a:cs typeface="Roboto Mono"/>
                <a:sym typeface="Roboto Mono"/>
              </a:rPr>
              <a:t> 1,5 Celsius-</a:t>
            </a:r>
            <a:r>
              <a:rPr lang="en-GB" sz="1700" b="0" i="0" u="none" strike="noStrike" cap="none" dirty="0" err="1">
                <a:solidFill>
                  <a:schemeClr val="dk1"/>
                </a:solidFill>
                <a:highlight>
                  <a:srgbClr val="A5EA00"/>
                </a:highlight>
                <a:latin typeface="Roboto Mono"/>
                <a:ea typeface="Roboto Mono"/>
                <a:cs typeface="Roboto Mono"/>
                <a:sym typeface="Roboto Mono"/>
              </a:rPr>
              <a:t>fokos</a:t>
            </a:r>
            <a:r>
              <a:rPr lang="en-GB" sz="1700" b="0" i="0" u="none" strike="noStrike" cap="none" dirty="0">
                <a:solidFill>
                  <a:schemeClr val="dk1"/>
                </a:solidFill>
                <a:highlight>
                  <a:srgbClr val="A5EA00"/>
                </a:highlight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-GB" sz="1700" b="0" i="0" u="none" strike="noStrike" cap="none" dirty="0" err="1">
                <a:solidFill>
                  <a:schemeClr val="dk1"/>
                </a:solidFill>
                <a:highlight>
                  <a:srgbClr val="A5EA00"/>
                </a:highlight>
                <a:latin typeface="Roboto Mono"/>
                <a:ea typeface="Roboto Mono"/>
                <a:cs typeface="Roboto Mono"/>
                <a:sym typeface="Roboto Mono"/>
              </a:rPr>
              <a:t>felmelegedéshez</a:t>
            </a:r>
            <a:endParaRPr sz="1700" b="0" i="0" u="none" strike="noStrike" cap="none" dirty="0">
              <a:solidFill>
                <a:schemeClr val="dk1"/>
              </a:solidFill>
              <a:highlight>
                <a:srgbClr val="A5EA00"/>
              </a:highlight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447" name="Google Shape;447;p19"/>
          <p:cNvSpPr txBox="1">
            <a:spLocks noGrp="1"/>
          </p:cNvSpPr>
          <p:nvPr>
            <p:ph type="body" idx="1"/>
          </p:nvPr>
        </p:nvSpPr>
        <p:spPr>
          <a:xfrm>
            <a:off x="311700" y="1377244"/>
            <a:ext cx="2832944" cy="2514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l" rtl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ts val="1800"/>
              <a:buNone/>
            </a:pPr>
            <a:r>
              <a:rPr lang="en-GB" sz="1050" dirty="0">
                <a:solidFill>
                  <a:schemeClr val="bg1"/>
                </a:solidFill>
              </a:rPr>
              <a:t>A </a:t>
            </a:r>
            <a:r>
              <a:rPr lang="en-GB" sz="1050" dirty="0" err="1">
                <a:solidFill>
                  <a:schemeClr val="bg1"/>
                </a:solidFill>
              </a:rPr>
              <a:t>Föld</a:t>
            </a:r>
            <a:r>
              <a:rPr lang="en-GB" sz="1050" dirty="0">
                <a:solidFill>
                  <a:schemeClr val="bg1"/>
                </a:solidFill>
              </a:rPr>
              <a:t> </a:t>
            </a:r>
            <a:r>
              <a:rPr lang="en-GB" sz="1050" dirty="0" err="1">
                <a:solidFill>
                  <a:schemeClr val="bg1"/>
                </a:solidFill>
              </a:rPr>
              <a:t>globális</a:t>
            </a:r>
            <a:r>
              <a:rPr lang="en-GB" sz="1050" dirty="0">
                <a:solidFill>
                  <a:schemeClr val="bg1"/>
                </a:solidFill>
              </a:rPr>
              <a:t> </a:t>
            </a:r>
            <a:r>
              <a:rPr lang="en-GB" sz="1050" dirty="0" err="1">
                <a:solidFill>
                  <a:schemeClr val="bg1"/>
                </a:solidFill>
              </a:rPr>
              <a:t>átlag</a:t>
            </a:r>
            <a:r>
              <a:rPr lang="hu-HU" sz="1050" dirty="0">
                <a:solidFill>
                  <a:schemeClr val="bg1"/>
                </a:solidFill>
              </a:rPr>
              <a:t>-</a:t>
            </a:r>
            <a:r>
              <a:rPr lang="en-GB" sz="1050" dirty="0" err="1">
                <a:solidFill>
                  <a:schemeClr val="bg1"/>
                </a:solidFill>
              </a:rPr>
              <a:t>hőmérsékletének</a:t>
            </a:r>
            <a:r>
              <a:rPr lang="en-GB" sz="1050" dirty="0">
                <a:solidFill>
                  <a:schemeClr val="bg1"/>
                </a:solidFill>
              </a:rPr>
              <a:t> </a:t>
            </a:r>
            <a:r>
              <a:rPr lang="en-GB" sz="1050" dirty="0" err="1">
                <a:solidFill>
                  <a:schemeClr val="bg1"/>
                </a:solidFill>
              </a:rPr>
              <a:t>növekedése</a:t>
            </a:r>
            <a:r>
              <a:rPr lang="en-GB" sz="1050" dirty="0">
                <a:solidFill>
                  <a:schemeClr val="bg1"/>
                </a:solidFill>
              </a:rPr>
              <a:t> 1950-től </a:t>
            </a:r>
            <a:r>
              <a:rPr lang="en-GB" sz="1050" dirty="0" err="1">
                <a:solidFill>
                  <a:schemeClr val="bg1"/>
                </a:solidFill>
              </a:rPr>
              <a:t>mért</a:t>
            </a:r>
            <a:r>
              <a:rPr lang="en-GB" sz="1050" dirty="0">
                <a:solidFill>
                  <a:schemeClr val="bg1"/>
                </a:solidFill>
              </a:rPr>
              <a:t> </a:t>
            </a:r>
            <a:r>
              <a:rPr lang="en-GB" sz="1050" dirty="0" err="1">
                <a:solidFill>
                  <a:schemeClr val="bg1"/>
                </a:solidFill>
              </a:rPr>
              <a:t>adatok</a:t>
            </a:r>
            <a:r>
              <a:rPr lang="en-GB" sz="1050" dirty="0">
                <a:solidFill>
                  <a:schemeClr val="bg1"/>
                </a:solidFill>
              </a:rPr>
              <a:t> </a:t>
            </a:r>
            <a:r>
              <a:rPr lang="en-GB" sz="1050" dirty="0" err="1">
                <a:solidFill>
                  <a:schemeClr val="bg1"/>
                </a:solidFill>
              </a:rPr>
              <a:t>alapján</a:t>
            </a:r>
            <a:r>
              <a:rPr lang="en-GB" sz="1050" dirty="0">
                <a:solidFill>
                  <a:schemeClr val="bg1"/>
                </a:solidFill>
              </a:rPr>
              <a:t> (</a:t>
            </a:r>
            <a:r>
              <a:rPr lang="en-GB" sz="1050" dirty="0" err="1">
                <a:solidFill>
                  <a:schemeClr val="bg1"/>
                </a:solidFill>
              </a:rPr>
              <a:t>az</a:t>
            </a:r>
            <a:r>
              <a:rPr lang="en-GB" sz="1050" dirty="0">
                <a:solidFill>
                  <a:schemeClr val="bg1"/>
                </a:solidFill>
              </a:rPr>
              <a:t> 1850</a:t>
            </a:r>
            <a:r>
              <a:rPr lang="hu-HU" sz="1050"/>
              <a:t>–</a:t>
            </a:r>
            <a:r>
              <a:rPr lang="en-GB" sz="1050">
                <a:solidFill>
                  <a:schemeClr val="bg1"/>
                </a:solidFill>
              </a:rPr>
              <a:t>1900 </a:t>
            </a:r>
            <a:r>
              <a:rPr lang="en-GB" sz="1050" dirty="0" err="1">
                <a:solidFill>
                  <a:schemeClr val="bg1"/>
                </a:solidFill>
              </a:rPr>
              <a:t>közötti</a:t>
            </a:r>
            <a:r>
              <a:rPr lang="en-GB" sz="1050" dirty="0">
                <a:solidFill>
                  <a:schemeClr val="bg1"/>
                </a:solidFill>
              </a:rPr>
              <a:t> </a:t>
            </a:r>
            <a:r>
              <a:rPr lang="en-GB" sz="1050" dirty="0" err="1">
                <a:solidFill>
                  <a:schemeClr val="bg1"/>
                </a:solidFill>
              </a:rPr>
              <a:t>időszakhoz</a:t>
            </a:r>
            <a:r>
              <a:rPr lang="en-GB" sz="1050" dirty="0">
                <a:solidFill>
                  <a:schemeClr val="bg1"/>
                </a:solidFill>
              </a:rPr>
              <a:t> </a:t>
            </a:r>
            <a:r>
              <a:rPr lang="en-GB" sz="1050" dirty="0" err="1">
                <a:solidFill>
                  <a:schemeClr val="bg1"/>
                </a:solidFill>
              </a:rPr>
              <a:t>viszonyítva</a:t>
            </a:r>
            <a:r>
              <a:rPr lang="en-GB" sz="1050" dirty="0">
                <a:solidFill>
                  <a:schemeClr val="bg1"/>
                </a:solidFill>
              </a:rPr>
              <a:t>).</a:t>
            </a:r>
            <a:endParaRPr lang="hu-HU" sz="1050" dirty="0">
              <a:solidFill>
                <a:schemeClr val="bg1"/>
              </a:solidFill>
            </a:endParaRPr>
          </a:p>
          <a:p>
            <a:pPr marL="114300" lvl="0" indent="0" algn="l" rtl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ts val="1800"/>
              <a:buNone/>
            </a:pPr>
            <a:r>
              <a:rPr lang="en-GB" sz="1050" dirty="0">
                <a:solidFill>
                  <a:schemeClr val="bg1"/>
                </a:solidFill>
              </a:rPr>
              <a:t>A </a:t>
            </a:r>
            <a:r>
              <a:rPr lang="hu-HU" sz="1050" dirty="0">
                <a:solidFill>
                  <a:schemeClr val="bg1"/>
                </a:solidFill>
              </a:rPr>
              <a:t>p</a:t>
            </a:r>
            <a:r>
              <a:rPr lang="en-GB" sz="1050" dirty="0" err="1">
                <a:solidFill>
                  <a:schemeClr val="bg1"/>
                </a:solidFill>
              </a:rPr>
              <a:t>árizsi</a:t>
            </a:r>
            <a:r>
              <a:rPr lang="en-GB" sz="1050" dirty="0">
                <a:solidFill>
                  <a:schemeClr val="bg1"/>
                </a:solidFill>
              </a:rPr>
              <a:t> </a:t>
            </a:r>
            <a:r>
              <a:rPr lang="hu-HU" sz="1050" dirty="0">
                <a:solidFill>
                  <a:schemeClr val="bg1"/>
                </a:solidFill>
              </a:rPr>
              <a:t>m</a:t>
            </a:r>
            <a:r>
              <a:rPr lang="en-GB" sz="1050" dirty="0" err="1">
                <a:solidFill>
                  <a:schemeClr val="bg1"/>
                </a:solidFill>
              </a:rPr>
              <a:t>egállapodásban</a:t>
            </a:r>
            <a:r>
              <a:rPr lang="en-GB" sz="1050" dirty="0">
                <a:solidFill>
                  <a:schemeClr val="bg1"/>
                </a:solidFill>
              </a:rPr>
              <a:t> </a:t>
            </a:r>
            <a:r>
              <a:rPr lang="en-GB" sz="1050" dirty="0" err="1">
                <a:solidFill>
                  <a:schemeClr val="bg1"/>
                </a:solidFill>
              </a:rPr>
              <a:t>szereplő</a:t>
            </a:r>
            <a:r>
              <a:rPr lang="en-GB" sz="1050" dirty="0">
                <a:solidFill>
                  <a:schemeClr val="bg1"/>
                </a:solidFill>
              </a:rPr>
              <a:t> 1,5 Celsius-</a:t>
            </a:r>
            <a:r>
              <a:rPr lang="en-GB" sz="1050" dirty="0" err="1">
                <a:solidFill>
                  <a:schemeClr val="bg1"/>
                </a:solidFill>
              </a:rPr>
              <a:t>fokos</a:t>
            </a:r>
            <a:r>
              <a:rPr lang="hu-HU" sz="1050" dirty="0">
                <a:solidFill>
                  <a:schemeClr val="bg1"/>
                </a:solidFill>
              </a:rPr>
              <a:t> </a:t>
            </a:r>
            <a:r>
              <a:rPr lang="en-GB" sz="1050" dirty="0" err="1">
                <a:solidFill>
                  <a:schemeClr val="bg1"/>
                </a:solidFill>
              </a:rPr>
              <a:t>hőmérséklet</a:t>
            </a:r>
            <a:r>
              <a:rPr lang="hu-HU" sz="1050" dirty="0">
                <a:solidFill>
                  <a:schemeClr val="bg1"/>
                </a:solidFill>
              </a:rPr>
              <a:t>-</a:t>
            </a:r>
            <a:r>
              <a:rPr lang="en-GB" sz="1050" dirty="0" err="1">
                <a:solidFill>
                  <a:schemeClr val="bg1"/>
                </a:solidFill>
              </a:rPr>
              <a:t>emelkedést</a:t>
            </a:r>
            <a:r>
              <a:rPr lang="en-GB" sz="1050" dirty="0">
                <a:solidFill>
                  <a:schemeClr val="bg1"/>
                </a:solidFill>
              </a:rPr>
              <a:t> </a:t>
            </a:r>
            <a:r>
              <a:rPr lang="en-GB" sz="1050" dirty="0" err="1">
                <a:solidFill>
                  <a:schemeClr val="bg1"/>
                </a:solidFill>
              </a:rPr>
              <a:t>egy-két</a:t>
            </a:r>
            <a:r>
              <a:rPr lang="en-GB" sz="1050" dirty="0">
                <a:solidFill>
                  <a:schemeClr val="bg1"/>
                </a:solidFill>
              </a:rPr>
              <a:t> </a:t>
            </a:r>
            <a:r>
              <a:rPr lang="en-GB" sz="1050" dirty="0" err="1">
                <a:solidFill>
                  <a:schemeClr val="bg1"/>
                </a:solidFill>
              </a:rPr>
              <a:t>évtizeden</a:t>
            </a:r>
            <a:r>
              <a:rPr lang="en-GB" sz="1050" dirty="0">
                <a:solidFill>
                  <a:schemeClr val="bg1"/>
                </a:solidFill>
              </a:rPr>
              <a:t> </a:t>
            </a:r>
            <a:r>
              <a:rPr lang="en-GB" sz="1050" dirty="0" err="1">
                <a:solidFill>
                  <a:schemeClr val="bg1"/>
                </a:solidFill>
              </a:rPr>
              <a:t>belül</a:t>
            </a:r>
            <a:r>
              <a:rPr lang="en-GB" sz="1050" dirty="0">
                <a:solidFill>
                  <a:schemeClr val="bg1"/>
                </a:solidFill>
              </a:rPr>
              <a:t> </a:t>
            </a:r>
            <a:r>
              <a:rPr lang="en-GB" sz="1050" dirty="0" err="1">
                <a:solidFill>
                  <a:schemeClr val="bg1"/>
                </a:solidFill>
              </a:rPr>
              <a:t>elérhetjük</a:t>
            </a:r>
            <a:r>
              <a:rPr lang="en-GB" sz="1050" dirty="0">
                <a:solidFill>
                  <a:schemeClr val="bg1"/>
                </a:solidFill>
              </a:rPr>
              <a:t>.</a:t>
            </a:r>
            <a:endParaRPr sz="1050" dirty="0">
              <a:solidFill>
                <a:schemeClr val="bg1"/>
              </a:solidFill>
            </a:endParaRPr>
          </a:p>
        </p:txBody>
      </p:sp>
      <p:sp>
        <p:nvSpPr>
          <p:cNvPr id="2" name="Google Shape;118;p13">
            <a:extLst>
              <a:ext uri="{FF2B5EF4-FFF2-40B4-BE49-F238E27FC236}">
                <a16:creationId xmlns:a16="http://schemas.microsoft.com/office/drawing/2014/main" id="{414F32CE-56C4-6BD7-B042-C096CCE7FF46}"/>
              </a:ext>
            </a:extLst>
          </p:cNvPr>
          <p:cNvSpPr txBox="1"/>
          <p:nvPr/>
        </p:nvSpPr>
        <p:spPr>
          <a:xfrm>
            <a:off x="304094" y="4376944"/>
            <a:ext cx="3028909" cy="492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chemeClr val="dk2"/>
              </a:buClr>
              <a:buSzPts val="1800"/>
              <a:buFont typeface="Roboto Mono"/>
              <a:buNone/>
            </a:pPr>
            <a:r>
              <a:rPr lang="hu-HU" sz="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sym typeface="Roboto Mono"/>
              </a:rPr>
              <a:t>F</a:t>
            </a:r>
            <a:r>
              <a:rPr lang="en-GB" sz="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sym typeface="Roboto Mono"/>
              </a:rPr>
              <a:t>orrás</a:t>
            </a:r>
            <a:r>
              <a:rPr lang="en-GB" sz="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sym typeface="Roboto Mono"/>
              </a:rPr>
              <a:t>: </a:t>
            </a:r>
            <a:r>
              <a:rPr lang="hu-HU" sz="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Climate</a:t>
            </a:r>
            <a:r>
              <a:rPr lang="hu-HU" sz="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hu-HU" sz="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Central</a:t>
            </a:r>
            <a:r>
              <a:rPr lang="hu-HU" sz="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/UK </a:t>
            </a:r>
            <a:r>
              <a:rPr lang="hu-HU" sz="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Met</a:t>
            </a:r>
            <a:r>
              <a:rPr lang="hu-HU" sz="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Office </a:t>
            </a:r>
            <a:r>
              <a:rPr lang="hu-HU" sz="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Hadley</a:t>
            </a:r>
            <a:r>
              <a:rPr lang="hu-HU" sz="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Centre</a:t>
            </a:r>
            <a:br>
              <a:rPr lang="hu-HU" sz="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hu-HU" sz="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https://www.climatecentral.org/</a:t>
            </a:r>
            <a:r>
              <a:rPr lang="hu-HU" sz="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</a:t>
            </a:r>
            <a:br>
              <a:rPr lang="hu-HU" sz="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hu-HU" sz="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https://www.metoffice.gov.uk/weather/climate/met-office-hadley-centre/index</a:t>
            </a:r>
            <a:r>
              <a:rPr lang="hu-HU" sz="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sz="800" b="0" i="0" u="none" strike="noStrike" cap="none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 Mono"/>
              <a:sym typeface="Roboto Mono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4A12759-DFF0-0BEB-0135-252103AF6B4A}"/>
              </a:ext>
            </a:extLst>
          </p:cNvPr>
          <p:cNvGrpSpPr/>
          <p:nvPr/>
        </p:nvGrpSpPr>
        <p:grpSpPr>
          <a:xfrm>
            <a:off x="3982058" y="1322361"/>
            <a:ext cx="5271386" cy="3049657"/>
            <a:chOff x="2788827" y="1077234"/>
            <a:chExt cx="6488907" cy="375402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149FBBF-6259-4A47-BE9E-10CB2F91F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26876" y="1238250"/>
              <a:ext cx="5715000" cy="32385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181D8B9-C3E1-6A85-03D9-080B1A957B53}"/>
                </a:ext>
              </a:extLst>
            </p:cNvPr>
            <p:cNvSpPr txBox="1"/>
            <p:nvPr/>
          </p:nvSpPr>
          <p:spPr>
            <a:xfrm>
              <a:off x="8503049" y="2180724"/>
              <a:ext cx="774685" cy="2652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800" dirty="0">
                  <a:solidFill>
                    <a:schemeClr val="tx2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1</a:t>
              </a:r>
              <a:r>
                <a:rPr lang="hu-HU" sz="800" dirty="0">
                  <a:solidFill>
                    <a:schemeClr val="tx2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,</a:t>
              </a:r>
              <a:r>
                <a:rPr lang="en-GB" sz="800" dirty="0">
                  <a:solidFill>
                    <a:schemeClr val="tx2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0</a:t>
              </a:r>
              <a:r>
                <a:rPr lang="hu" sz="800" dirty="0">
                  <a:solidFill>
                    <a:schemeClr val="tx2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°</a:t>
              </a:r>
              <a:r>
                <a:rPr lang="en-GB" sz="800" dirty="0">
                  <a:solidFill>
                    <a:schemeClr val="tx2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C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AC5CC7F-33D0-4C3A-AF06-3C93081B2849}"/>
                </a:ext>
              </a:extLst>
            </p:cNvPr>
            <p:cNvSpPr txBox="1"/>
            <p:nvPr/>
          </p:nvSpPr>
          <p:spPr>
            <a:xfrm>
              <a:off x="8503049" y="3266575"/>
              <a:ext cx="774685" cy="2652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800" dirty="0">
                  <a:solidFill>
                    <a:schemeClr val="tx2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0</a:t>
              </a:r>
              <a:r>
                <a:rPr lang="hu-HU" sz="800" dirty="0">
                  <a:solidFill>
                    <a:schemeClr val="tx2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,</a:t>
              </a:r>
              <a:r>
                <a:rPr lang="en-GB" sz="800" dirty="0">
                  <a:solidFill>
                    <a:schemeClr val="tx2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5</a:t>
              </a:r>
              <a:r>
                <a:rPr lang="hu" sz="800" dirty="0">
                  <a:solidFill>
                    <a:schemeClr val="tx2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°</a:t>
              </a:r>
              <a:r>
                <a:rPr lang="en-GB" sz="800" dirty="0">
                  <a:solidFill>
                    <a:schemeClr val="tx2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C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5D618F3-8C3F-E382-76EE-F4F2344EF095}"/>
                </a:ext>
              </a:extLst>
            </p:cNvPr>
            <p:cNvSpPr txBox="1"/>
            <p:nvPr/>
          </p:nvSpPr>
          <p:spPr>
            <a:xfrm>
              <a:off x="8503049" y="4333374"/>
              <a:ext cx="774685" cy="2652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800" dirty="0">
                  <a:solidFill>
                    <a:schemeClr val="tx2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0</a:t>
              </a:r>
              <a:r>
                <a:rPr lang="hu" sz="800" dirty="0">
                  <a:solidFill>
                    <a:schemeClr val="tx2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°</a:t>
              </a:r>
              <a:r>
                <a:rPr lang="en-GB" sz="800" dirty="0">
                  <a:solidFill>
                    <a:schemeClr val="tx2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C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19A9E45-3244-484A-D3DF-432672D4A49C}"/>
                </a:ext>
              </a:extLst>
            </p:cNvPr>
            <p:cNvSpPr txBox="1"/>
            <p:nvPr/>
          </p:nvSpPr>
          <p:spPr>
            <a:xfrm>
              <a:off x="2788827" y="4529343"/>
              <a:ext cx="601295" cy="2652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hu-HU" sz="800" dirty="0">
                  <a:solidFill>
                    <a:schemeClr val="tx2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1950</a:t>
              </a:r>
              <a:endParaRPr lang="en-GB" sz="800" dirty="0">
                <a:solidFill>
                  <a:schemeClr val="tx2"/>
                </a:solidFill>
                <a:latin typeface="Roboto Mono"/>
                <a:ea typeface="Roboto Mono"/>
                <a:cs typeface="Roboto Mono"/>
                <a:sym typeface="Roboto Mono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02CDBC3-83B7-5A12-A19C-ED58CBEC58A3}"/>
                </a:ext>
              </a:extLst>
            </p:cNvPr>
            <p:cNvSpPr txBox="1"/>
            <p:nvPr/>
          </p:nvSpPr>
          <p:spPr>
            <a:xfrm>
              <a:off x="3442876" y="4529343"/>
              <a:ext cx="601295" cy="2652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hu-HU" sz="800" dirty="0">
                  <a:solidFill>
                    <a:schemeClr val="tx2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1960</a:t>
              </a:r>
              <a:endParaRPr lang="en-GB" sz="800" dirty="0">
                <a:solidFill>
                  <a:schemeClr val="tx2"/>
                </a:solidFill>
                <a:latin typeface="Roboto Mono"/>
                <a:ea typeface="Roboto Mono"/>
                <a:cs typeface="Roboto Mono"/>
                <a:sym typeface="Roboto Mono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A659473-5B7A-8DE8-4098-3B040581C65E}"/>
                </a:ext>
              </a:extLst>
            </p:cNvPr>
            <p:cNvSpPr txBox="1"/>
            <p:nvPr/>
          </p:nvSpPr>
          <p:spPr>
            <a:xfrm>
              <a:off x="4198527" y="4529343"/>
              <a:ext cx="601295" cy="2652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hu-HU" sz="800" dirty="0">
                  <a:solidFill>
                    <a:schemeClr val="tx2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1970</a:t>
              </a:r>
              <a:endParaRPr lang="en-GB" sz="800" dirty="0">
                <a:solidFill>
                  <a:schemeClr val="tx2"/>
                </a:solidFill>
                <a:latin typeface="Roboto Mono"/>
                <a:ea typeface="Roboto Mono"/>
                <a:cs typeface="Roboto Mono"/>
                <a:sym typeface="Roboto Mono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835EC7E-240D-EF8B-E0A6-DC34571F94A2}"/>
                </a:ext>
              </a:extLst>
            </p:cNvPr>
            <p:cNvSpPr txBox="1"/>
            <p:nvPr/>
          </p:nvSpPr>
          <p:spPr>
            <a:xfrm>
              <a:off x="5004977" y="4529343"/>
              <a:ext cx="601295" cy="2652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hu-HU" sz="800" dirty="0">
                  <a:solidFill>
                    <a:schemeClr val="tx2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1980</a:t>
              </a:r>
              <a:endParaRPr lang="en-GB" sz="800" dirty="0">
                <a:solidFill>
                  <a:schemeClr val="tx2"/>
                </a:solidFill>
                <a:latin typeface="Roboto Mono"/>
                <a:ea typeface="Roboto Mono"/>
                <a:cs typeface="Roboto Mono"/>
                <a:sym typeface="Roboto Mono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1FC851F-ED8C-784D-DF44-F7873B3646CF}"/>
                </a:ext>
              </a:extLst>
            </p:cNvPr>
            <p:cNvSpPr txBox="1"/>
            <p:nvPr/>
          </p:nvSpPr>
          <p:spPr>
            <a:xfrm>
              <a:off x="5786027" y="4529343"/>
              <a:ext cx="601295" cy="2652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hu-HU" sz="800" dirty="0">
                  <a:solidFill>
                    <a:schemeClr val="tx2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1990</a:t>
              </a:r>
              <a:endParaRPr lang="en-GB" sz="800" dirty="0">
                <a:solidFill>
                  <a:schemeClr val="tx2"/>
                </a:solidFill>
                <a:latin typeface="Roboto Mono"/>
                <a:ea typeface="Roboto Mono"/>
                <a:cs typeface="Roboto Mono"/>
                <a:sym typeface="Roboto Mono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EB7082A-B7F7-A7E8-CFC6-929471E439F6}"/>
                </a:ext>
              </a:extLst>
            </p:cNvPr>
            <p:cNvSpPr txBox="1"/>
            <p:nvPr/>
          </p:nvSpPr>
          <p:spPr>
            <a:xfrm>
              <a:off x="6573427" y="4529343"/>
              <a:ext cx="601295" cy="2652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hu-HU" sz="800" dirty="0">
                  <a:solidFill>
                    <a:schemeClr val="tx2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2000</a:t>
              </a:r>
              <a:endParaRPr lang="en-GB" sz="800" dirty="0">
                <a:solidFill>
                  <a:schemeClr val="tx2"/>
                </a:solidFill>
                <a:latin typeface="Roboto Mono"/>
                <a:ea typeface="Roboto Mono"/>
                <a:cs typeface="Roboto Mono"/>
                <a:sym typeface="Roboto Mono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38F03B8-A1D8-C8A7-D0DA-64F001303CE1}"/>
                </a:ext>
              </a:extLst>
            </p:cNvPr>
            <p:cNvSpPr txBox="1"/>
            <p:nvPr/>
          </p:nvSpPr>
          <p:spPr>
            <a:xfrm>
              <a:off x="7354477" y="4529343"/>
              <a:ext cx="601295" cy="2652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hu-HU" sz="800" dirty="0">
                  <a:solidFill>
                    <a:schemeClr val="tx2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2010</a:t>
              </a:r>
              <a:endParaRPr lang="en-GB" sz="800" dirty="0">
                <a:solidFill>
                  <a:schemeClr val="tx2"/>
                </a:solidFill>
                <a:latin typeface="Roboto Mono"/>
                <a:ea typeface="Roboto Mono"/>
                <a:cs typeface="Roboto Mono"/>
                <a:sym typeface="Roboto Mono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77CC9EC-7448-1EFC-5D9B-CA5A4A3214F3}"/>
                </a:ext>
              </a:extLst>
            </p:cNvPr>
            <p:cNvSpPr txBox="1"/>
            <p:nvPr/>
          </p:nvSpPr>
          <p:spPr>
            <a:xfrm>
              <a:off x="7944976" y="4452399"/>
              <a:ext cx="946900" cy="3788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hu-HU" dirty="0">
                  <a:solidFill>
                    <a:schemeClr val="tx2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2020</a:t>
              </a:r>
              <a:endParaRPr lang="en-GB" dirty="0">
                <a:solidFill>
                  <a:schemeClr val="tx2"/>
                </a:solidFill>
                <a:latin typeface="Roboto Mono"/>
                <a:ea typeface="Roboto Mono"/>
                <a:cs typeface="Roboto Mono"/>
                <a:sym typeface="Roboto Mono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B5FD084-5906-759C-78A8-D48BA35C4433}"/>
                </a:ext>
              </a:extLst>
            </p:cNvPr>
            <p:cNvSpPr txBox="1"/>
            <p:nvPr/>
          </p:nvSpPr>
          <p:spPr>
            <a:xfrm>
              <a:off x="8434194" y="1077234"/>
              <a:ext cx="774685" cy="322033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chemeClr val="bg1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1050" dirty="0">
                  <a:solidFill>
                    <a:schemeClr val="tx2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1</a:t>
              </a:r>
              <a:r>
                <a:rPr lang="hu-HU" sz="1050" dirty="0">
                  <a:solidFill>
                    <a:schemeClr val="tx2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,</a:t>
              </a:r>
              <a:r>
                <a:rPr lang="en-GB" sz="1050" dirty="0">
                  <a:solidFill>
                    <a:schemeClr val="tx2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5</a:t>
              </a:r>
              <a:r>
                <a:rPr lang="hu" sz="1050" dirty="0">
                  <a:solidFill>
                    <a:schemeClr val="tx2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°</a:t>
              </a:r>
              <a:r>
                <a:rPr lang="en-GB" sz="1050" dirty="0">
                  <a:solidFill>
                    <a:schemeClr val="tx2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C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BA663B9-4F6A-4237-31C3-E63115886EBC}"/>
              </a:ext>
            </a:extLst>
          </p:cNvPr>
          <p:cNvGrpSpPr/>
          <p:nvPr/>
        </p:nvGrpSpPr>
        <p:grpSpPr>
          <a:xfrm>
            <a:off x="4226295" y="4021893"/>
            <a:ext cx="4346817" cy="109287"/>
            <a:chOff x="4226295" y="4021893"/>
            <a:chExt cx="4346817" cy="1092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2E94282-D3F3-8DA4-BE9F-DC55F2B71D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26295" y="4021893"/>
              <a:ext cx="0" cy="10928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58E96AE-3893-CAC8-D4E8-422601A551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68050" y="4021893"/>
              <a:ext cx="0" cy="10928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C083C85-8726-0FB1-1421-506F14B354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74695" y="4021893"/>
              <a:ext cx="0" cy="10928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7A28062-ED9A-5E79-5EBF-301B5F3F59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28537" y="4021893"/>
              <a:ext cx="0" cy="10928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C44AE5E-2BD7-851D-2439-EF608E86FE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58780" y="4021893"/>
              <a:ext cx="0" cy="10928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09D6718-8BD8-041F-D6CF-F698975E2A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00824" y="4021893"/>
              <a:ext cx="0" cy="10928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4F31E04-4DC6-5415-0EEB-976DF57EEC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42866" y="4021893"/>
              <a:ext cx="0" cy="10928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E7443B7-1B15-81B6-6A66-527EA45339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73112" y="4021893"/>
              <a:ext cx="0" cy="10928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33AD81F-8703-3FAC-A74E-2275065F5B01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4012968" y="1453166"/>
            <a:ext cx="4555210" cy="0"/>
          </a:xfrm>
          <a:prstGeom prst="line">
            <a:avLst/>
          </a:prstGeom>
          <a:ln w="6350">
            <a:solidFill>
              <a:schemeClr val="bg1">
                <a:lumMod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20" descr="Chart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l="14019" t="11112" r="6942" b="15868"/>
          <a:stretch/>
        </p:blipFill>
        <p:spPr>
          <a:xfrm>
            <a:off x="4720089" y="1460500"/>
            <a:ext cx="4127257" cy="2863850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20"/>
          <p:cNvSpPr txBox="1">
            <a:spLocks noGrp="1"/>
          </p:cNvSpPr>
          <p:nvPr>
            <p:ph type="title"/>
          </p:nvPr>
        </p:nvSpPr>
        <p:spPr>
          <a:xfrm>
            <a:off x="311700" y="196800"/>
            <a:ext cx="85206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2800"/>
              <a:buNone/>
            </a:pPr>
            <a:r>
              <a:rPr lang="en-GB" dirty="0"/>
              <a:t>A </a:t>
            </a:r>
            <a:r>
              <a:rPr lang="en-GB" dirty="0" err="1"/>
              <a:t>légköri</a:t>
            </a:r>
            <a:r>
              <a:rPr lang="en-GB" dirty="0"/>
              <a:t> </a:t>
            </a:r>
            <a:r>
              <a:rPr lang="en-GB" dirty="0" err="1"/>
              <a:t>szén-dioxid-koncentráció</a:t>
            </a:r>
            <a:r>
              <a:rPr lang="en-GB" dirty="0"/>
              <a:t> </a:t>
            </a:r>
            <a:r>
              <a:rPr lang="en-GB" dirty="0" err="1"/>
              <a:t>folyamatosan</a:t>
            </a:r>
            <a:r>
              <a:rPr lang="en-GB" dirty="0"/>
              <a:t> </a:t>
            </a:r>
            <a:r>
              <a:rPr lang="en-GB" dirty="0" err="1"/>
              <a:t>nő</a:t>
            </a:r>
            <a:endParaRPr dirty="0"/>
          </a:p>
        </p:txBody>
      </p:sp>
      <p:sp>
        <p:nvSpPr>
          <p:cNvPr id="463" name="Google Shape;463;p20"/>
          <p:cNvSpPr txBox="1"/>
          <p:nvPr/>
        </p:nvSpPr>
        <p:spPr>
          <a:xfrm>
            <a:off x="1692275" y="6432550"/>
            <a:ext cx="6211887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 ipari forradalom előtti légköri szén-dioxid szint: 280 ppm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4" name="Google Shape;464;p20"/>
          <p:cNvGrpSpPr/>
          <p:nvPr/>
        </p:nvGrpSpPr>
        <p:grpSpPr>
          <a:xfrm>
            <a:off x="4130795" y="1399751"/>
            <a:ext cx="4768239" cy="3353881"/>
            <a:chOff x="8525672" y="271801"/>
            <a:chExt cx="4768239" cy="3353881"/>
          </a:xfrm>
        </p:grpSpPr>
        <p:sp>
          <p:nvSpPr>
            <p:cNvPr id="465" name="Google Shape;465;p20"/>
            <p:cNvSpPr txBox="1"/>
            <p:nvPr/>
          </p:nvSpPr>
          <p:spPr>
            <a:xfrm>
              <a:off x="8525672" y="2887996"/>
              <a:ext cx="477809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900" b="0" i="0" u="none" strike="noStrike" cap="none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320</a:t>
              </a:r>
              <a:endParaRPr/>
            </a:p>
          </p:txBody>
        </p:sp>
        <p:sp>
          <p:nvSpPr>
            <p:cNvPr id="466" name="Google Shape;466;p20"/>
            <p:cNvSpPr txBox="1"/>
            <p:nvPr/>
          </p:nvSpPr>
          <p:spPr>
            <a:xfrm>
              <a:off x="8525672" y="2374701"/>
              <a:ext cx="477809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900" b="0" i="0" u="none" strike="noStrike" cap="none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340</a:t>
              </a:r>
              <a:endParaRPr/>
            </a:p>
          </p:txBody>
        </p:sp>
        <p:sp>
          <p:nvSpPr>
            <p:cNvPr id="467" name="Google Shape;467;p20"/>
            <p:cNvSpPr txBox="1"/>
            <p:nvPr/>
          </p:nvSpPr>
          <p:spPr>
            <a:xfrm>
              <a:off x="8525672" y="1848278"/>
              <a:ext cx="477809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900" b="0" i="0" u="none" strike="noStrike" cap="none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360</a:t>
              </a:r>
              <a:endParaRPr/>
            </a:p>
          </p:txBody>
        </p:sp>
        <p:sp>
          <p:nvSpPr>
            <p:cNvPr id="468" name="Google Shape;468;p20"/>
            <p:cNvSpPr txBox="1"/>
            <p:nvPr/>
          </p:nvSpPr>
          <p:spPr>
            <a:xfrm>
              <a:off x="8525672" y="1302724"/>
              <a:ext cx="477809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900" b="0" i="0" u="none" strike="noStrike" cap="none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380</a:t>
              </a:r>
              <a:endParaRPr/>
            </a:p>
          </p:txBody>
        </p:sp>
        <p:sp>
          <p:nvSpPr>
            <p:cNvPr id="469" name="Google Shape;469;p20"/>
            <p:cNvSpPr txBox="1"/>
            <p:nvPr/>
          </p:nvSpPr>
          <p:spPr>
            <a:xfrm>
              <a:off x="8525672" y="789429"/>
              <a:ext cx="477809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900" b="0" i="0" u="none" strike="noStrike" cap="none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400</a:t>
              </a:r>
              <a:endParaRPr/>
            </a:p>
          </p:txBody>
        </p:sp>
        <p:sp>
          <p:nvSpPr>
            <p:cNvPr id="470" name="Google Shape;470;p20"/>
            <p:cNvSpPr txBox="1"/>
            <p:nvPr/>
          </p:nvSpPr>
          <p:spPr>
            <a:xfrm>
              <a:off x="8525672" y="271801"/>
              <a:ext cx="477809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900" b="0" i="0" u="none" strike="noStrike" cap="none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420</a:t>
              </a:r>
              <a:endParaRPr/>
            </a:p>
          </p:txBody>
        </p:sp>
        <p:sp>
          <p:nvSpPr>
            <p:cNvPr id="471" name="Google Shape;471;p20"/>
            <p:cNvSpPr txBox="1"/>
            <p:nvPr/>
          </p:nvSpPr>
          <p:spPr>
            <a:xfrm>
              <a:off x="9004030" y="3394850"/>
              <a:ext cx="477809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900" b="0" i="0" u="none" strike="noStrike" cap="none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1960</a:t>
              </a:r>
              <a:endParaRPr/>
            </a:p>
          </p:txBody>
        </p:sp>
        <p:sp>
          <p:nvSpPr>
            <p:cNvPr id="472" name="Google Shape;472;p20"/>
            <p:cNvSpPr txBox="1"/>
            <p:nvPr/>
          </p:nvSpPr>
          <p:spPr>
            <a:xfrm>
              <a:off x="9632244" y="3394850"/>
              <a:ext cx="477809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900" b="0" i="0" u="none" strike="noStrike" cap="none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1970</a:t>
              </a:r>
              <a:endParaRPr/>
            </a:p>
          </p:txBody>
        </p:sp>
        <p:sp>
          <p:nvSpPr>
            <p:cNvPr id="473" name="Google Shape;473;p20"/>
            <p:cNvSpPr txBox="1"/>
            <p:nvPr/>
          </p:nvSpPr>
          <p:spPr>
            <a:xfrm>
              <a:off x="10260458" y="3394850"/>
              <a:ext cx="477809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900" b="0" i="0" u="none" strike="noStrike" cap="none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1980</a:t>
              </a:r>
              <a:endParaRPr/>
            </a:p>
          </p:txBody>
        </p:sp>
        <p:sp>
          <p:nvSpPr>
            <p:cNvPr id="474" name="Google Shape;474;p20"/>
            <p:cNvSpPr txBox="1"/>
            <p:nvPr/>
          </p:nvSpPr>
          <p:spPr>
            <a:xfrm>
              <a:off x="10909612" y="3394850"/>
              <a:ext cx="477809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900" b="0" i="0" u="none" strike="noStrike" cap="none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1990</a:t>
              </a:r>
              <a:endParaRPr/>
            </a:p>
          </p:txBody>
        </p:sp>
        <p:sp>
          <p:nvSpPr>
            <p:cNvPr id="475" name="Google Shape;475;p20"/>
            <p:cNvSpPr txBox="1"/>
            <p:nvPr/>
          </p:nvSpPr>
          <p:spPr>
            <a:xfrm>
              <a:off x="11552240" y="3394850"/>
              <a:ext cx="477809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900" b="0" i="0" u="none" strike="noStrike" cap="none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2000</a:t>
              </a:r>
              <a:endParaRPr/>
            </a:p>
          </p:txBody>
        </p:sp>
        <p:sp>
          <p:nvSpPr>
            <p:cNvPr id="476" name="Google Shape;476;p20"/>
            <p:cNvSpPr txBox="1"/>
            <p:nvPr/>
          </p:nvSpPr>
          <p:spPr>
            <a:xfrm>
              <a:off x="12173474" y="3394850"/>
              <a:ext cx="477809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900" b="0" i="0" u="none" strike="noStrike" cap="none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2010</a:t>
              </a:r>
              <a:endParaRPr/>
            </a:p>
          </p:txBody>
        </p:sp>
        <p:sp>
          <p:nvSpPr>
            <p:cNvPr id="477" name="Google Shape;477;p20"/>
            <p:cNvSpPr txBox="1"/>
            <p:nvPr/>
          </p:nvSpPr>
          <p:spPr>
            <a:xfrm>
              <a:off x="12816102" y="3394850"/>
              <a:ext cx="477809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900" b="0" i="0" u="none" strike="noStrike" cap="none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2020</a:t>
              </a:r>
              <a:endParaRPr/>
            </a:p>
          </p:txBody>
        </p:sp>
      </p:grpSp>
      <p:sp>
        <p:nvSpPr>
          <p:cNvPr id="478" name="Google Shape;478;p20"/>
          <p:cNvSpPr txBox="1"/>
          <p:nvPr/>
        </p:nvSpPr>
        <p:spPr>
          <a:xfrm rot="-5400000">
            <a:off x="2571576" y="2789042"/>
            <a:ext cx="304526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7C73"/>
              </a:buClr>
              <a:buSzPts val="1800"/>
              <a:buFont typeface="Arial"/>
              <a:buNone/>
            </a:pPr>
            <a:r>
              <a:rPr lang="en-GB" sz="1000" b="0" i="0" u="none" strike="noStrike" cap="none">
                <a:solidFill>
                  <a:srgbClr val="3A484F"/>
                </a:solidFill>
                <a:latin typeface="Roboto Mono"/>
                <a:ea typeface="Roboto Mono"/>
                <a:cs typeface="Roboto Mono"/>
                <a:sym typeface="Roboto Mono"/>
              </a:rPr>
              <a:t>Szén-dioxid-koncentráció (ppm)</a:t>
            </a:r>
            <a:endParaRPr/>
          </a:p>
        </p:txBody>
      </p:sp>
      <p:sp>
        <p:nvSpPr>
          <p:cNvPr id="479" name="Google Shape;479;p20"/>
          <p:cNvSpPr txBox="1"/>
          <p:nvPr/>
        </p:nvSpPr>
        <p:spPr>
          <a:xfrm>
            <a:off x="4880196" y="1444065"/>
            <a:ext cx="2447326" cy="59150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Mono"/>
              <a:buNone/>
            </a:pPr>
            <a:r>
              <a:rPr lang="en-GB" sz="900" b="0" i="0" u="none" strike="noStrike" cap="none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A mérés helyszíne: 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Mono"/>
              <a:buNone/>
            </a:pPr>
            <a:r>
              <a:rPr lang="en-GB" sz="900" b="0" i="0" u="none" strike="noStrike" cap="none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Mauna Loa (Hawaii)</a:t>
            </a:r>
            <a:endParaRPr sz="900" b="0" i="0" u="none" strike="noStrike" cap="none">
              <a:solidFill>
                <a:schemeClr val="dk2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cxnSp>
        <p:nvCxnSpPr>
          <p:cNvPr id="480" name="Google Shape;480;p20"/>
          <p:cNvCxnSpPr/>
          <p:nvPr/>
        </p:nvCxnSpPr>
        <p:spPr>
          <a:xfrm rot="10800000">
            <a:off x="4664346" y="1389521"/>
            <a:ext cx="0" cy="3056836"/>
          </a:xfrm>
          <a:prstGeom prst="straightConnector1">
            <a:avLst/>
          </a:prstGeom>
          <a:noFill/>
          <a:ln w="9525" cap="flat" cmpd="sng">
            <a:solidFill>
              <a:srgbClr val="575757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81" name="Google Shape;481;p20"/>
          <p:cNvCxnSpPr/>
          <p:nvPr/>
        </p:nvCxnSpPr>
        <p:spPr>
          <a:xfrm>
            <a:off x="4574228" y="1491121"/>
            <a:ext cx="72167" cy="0"/>
          </a:xfrm>
          <a:prstGeom prst="straightConnector1">
            <a:avLst/>
          </a:prstGeom>
          <a:noFill/>
          <a:ln w="9525" cap="flat" cmpd="sng">
            <a:solidFill>
              <a:srgbClr val="575757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82" name="Google Shape;482;p20"/>
          <p:cNvCxnSpPr/>
          <p:nvPr/>
        </p:nvCxnSpPr>
        <p:spPr>
          <a:xfrm>
            <a:off x="4574228" y="2021346"/>
            <a:ext cx="72167" cy="0"/>
          </a:xfrm>
          <a:prstGeom prst="straightConnector1">
            <a:avLst/>
          </a:prstGeom>
          <a:noFill/>
          <a:ln w="9525" cap="flat" cmpd="sng">
            <a:solidFill>
              <a:srgbClr val="575757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83" name="Google Shape;483;p20"/>
          <p:cNvCxnSpPr/>
          <p:nvPr/>
        </p:nvCxnSpPr>
        <p:spPr>
          <a:xfrm>
            <a:off x="4574228" y="2545221"/>
            <a:ext cx="72167" cy="0"/>
          </a:xfrm>
          <a:prstGeom prst="straightConnector1">
            <a:avLst/>
          </a:prstGeom>
          <a:noFill/>
          <a:ln w="9525" cap="flat" cmpd="sng">
            <a:solidFill>
              <a:srgbClr val="575757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84" name="Google Shape;484;p20"/>
          <p:cNvCxnSpPr/>
          <p:nvPr/>
        </p:nvCxnSpPr>
        <p:spPr>
          <a:xfrm>
            <a:off x="4574228" y="3069096"/>
            <a:ext cx="72167" cy="0"/>
          </a:xfrm>
          <a:prstGeom prst="straightConnector1">
            <a:avLst/>
          </a:prstGeom>
          <a:noFill/>
          <a:ln w="9525" cap="flat" cmpd="sng">
            <a:solidFill>
              <a:srgbClr val="575757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85" name="Google Shape;485;p20"/>
          <p:cNvCxnSpPr/>
          <p:nvPr/>
        </p:nvCxnSpPr>
        <p:spPr>
          <a:xfrm>
            <a:off x="4574228" y="3596146"/>
            <a:ext cx="72167" cy="0"/>
          </a:xfrm>
          <a:prstGeom prst="straightConnector1">
            <a:avLst/>
          </a:prstGeom>
          <a:noFill/>
          <a:ln w="9525" cap="flat" cmpd="sng">
            <a:solidFill>
              <a:srgbClr val="575757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86" name="Google Shape;486;p20"/>
          <p:cNvCxnSpPr/>
          <p:nvPr/>
        </p:nvCxnSpPr>
        <p:spPr>
          <a:xfrm>
            <a:off x="4574228" y="4123196"/>
            <a:ext cx="72167" cy="0"/>
          </a:xfrm>
          <a:prstGeom prst="straightConnector1">
            <a:avLst/>
          </a:prstGeom>
          <a:noFill/>
          <a:ln w="9525" cap="flat" cmpd="sng">
            <a:solidFill>
              <a:srgbClr val="575757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87" name="Google Shape;487;p20"/>
          <p:cNvCxnSpPr/>
          <p:nvPr/>
        </p:nvCxnSpPr>
        <p:spPr>
          <a:xfrm rot="10800000">
            <a:off x="4658421" y="4445228"/>
            <a:ext cx="4225745" cy="0"/>
          </a:xfrm>
          <a:prstGeom prst="straightConnector1">
            <a:avLst/>
          </a:prstGeom>
          <a:noFill/>
          <a:ln w="9525" cap="flat" cmpd="sng">
            <a:solidFill>
              <a:srgbClr val="575757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88" name="Google Shape;488;p20"/>
          <p:cNvCxnSpPr/>
          <p:nvPr/>
        </p:nvCxnSpPr>
        <p:spPr>
          <a:xfrm rot="10800000" flipH="1">
            <a:off x="4847019" y="4441105"/>
            <a:ext cx="779" cy="56021"/>
          </a:xfrm>
          <a:prstGeom prst="straightConnector1">
            <a:avLst/>
          </a:prstGeom>
          <a:noFill/>
          <a:ln w="9525" cap="flat" cmpd="sng">
            <a:solidFill>
              <a:srgbClr val="575757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89" name="Google Shape;489;p20"/>
          <p:cNvCxnSpPr/>
          <p:nvPr/>
        </p:nvCxnSpPr>
        <p:spPr>
          <a:xfrm rot="10800000" flipH="1">
            <a:off x="5482019" y="4437930"/>
            <a:ext cx="779" cy="56021"/>
          </a:xfrm>
          <a:prstGeom prst="straightConnector1">
            <a:avLst/>
          </a:prstGeom>
          <a:noFill/>
          <a:ln w="9525" cap="flat" cmpd="sng">
            <a:solidFill>
              <a:srgbClr val="575757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90" name="Google Shape;490;p20"/>
          <p:cNvCxnSpPr/>
          <p:nvPr/>
        </p:nvCxnSpPr>
        <p:spPr>
          <a:xfrm rot="10800000" flipH="1">
            <a:off x="6110669" y="4437930"/>
            <a:ext cx="779" cy="56021"/>
          </a:xfrm>
          <a:prstGeom prst="straightConnector1">
            <a:avLst/>
          </a:prstGeom>
          <a:noFill/>
          <a:ln w="9525" cap="flat" cmpd="sng">
            <a:solidFill>
              <a:srgbClr val="575757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91" name="Google Shape;491;p20"/>
          <p:cNvCxnSpPr/>
          <p:nvPr/>
        </p:nvCxnSpPr>
        <p:spPr>
          <a:xfrm rot="10800000" flipH="1">
            <a:off x="6748844" y="4437930"/>
            <a:ext cx="779" cy="56021"/>
          </a:xfrm>
          <a:prstGeom prst="straightConnector1">
            <a:avLst/>
          </a:prstGeom>
          <a:noFill/>
          <a:ln w="9525" cap="flat" cmpd="sng">
            <a:solidFill>
              <a:srgbClr val="575757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92" name="Google Shape;492;p20"/>
          <p:cNvCxnSpPr/>
          <p:nvPr/>
        </p:nvCxnSpPr>
        <p:spPr>
          <a:xfrm rot="10800000" flipH="1">
            <a:off x="7383844" y="4437930"/>
            <a:ext cx="779" cy="56021"/>
          </a:xfrm>
          <a:prstGeom prst="straightConnector1">
            <a:avLst/>
          </a:prstGeom>
          <a:noFill/>
          <a:ln w="9525" cap="flat" cmpd="sng">
            <a:solidFill>
              <a:srgbClr val="575757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93" name="Google Shape;493;p20"/>
          <p:cNvCxnSpPr/>
          <p:nvPr/>
        </p:nvCxnSpPr>
        <p:spPr>
          <a:xfrm rot="10800000" flipH="1">
            <a:off x="8018844" y="4441133"/>
            <a:ext cx="779" cy="56021"/>
          </a:xfrm>
          <a:prstGeom prst="straightConnector1">
            <a:avLst/>
          </a:prstGeom>
          <a:noFill/>
          <a:ln w="9525" cap="flat" cmpd="sng">
            <a:solidFill>
              <a:srgbClr val="575757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94" name="Google Shape;494;p20"/>
          <p:cNvCxnSpPr/>
          <p:nvPr/>
        </p:nvCxnSpPr>
        <p:spPr>
          <a:xfrm rot="10800000" flipH="1">
            <a:off x="8653844" y="4434783"/>
            <a:ext cx="779" cy="56021"/>
          </a:xfrm>
          <a:prstGeom prst="straightConnector1">
            <a:avLst/>
          </a:prstGeom>
          <a:noFill/>
          <a:ln w="9525" cap="flat" cmpd="sng">
            <a:solidFill>
              <a:srgbClr val="57575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95" name="Google Shape;495;p20"/>
          <p:cNvSpPr/>
          <p:nvPr/>
        </p:nvSpPr>
        <p:spPr>
          <a:xfrm>
            <a:off x="6666404" y="3718095"/>
            <a:ext cx="2369489" cy="60625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20"/>
          <p:cNvSpPr txBox="1">
            <a:spLocks noGrp="1"/>
          </p:cNvSpPr>
          <p:nvPr>
            <p:ph type="body" idx="1"/>
          </p:nvPr>
        </p:nvSpPr>
        <p:spPr>
          <a:xfrm>
            <a:off x="311699" y="1377245"/>
            <a:ext cx="3443548" cy="2637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l" rtl="0">
              <a:lnSpc>
                <a:spcPct val="170000"/>
              </a:lnSpc>
              <a:spcBef>
                <a:spcPts val="0"/>
              </a:spcBef>
              <a:spcAft>
                <a:spcPts val="800"/>
              </a:spcAft>
              <a:buSzPts val="1800"/>
              <a:buNone/>
            </a:pPr>
            <a:r>
              <a:rPr lang="en-GB" dirty="0"/>
              <a:t>A </a:t>
            </a:r>
            <a:r>
              <a:rPr lang="en-GB" dirty="0" err="1"/>
              <a:t>légköri</a:t>
            </a:r>
            <a:r>
              <a:rPr lang="en-GB" dirty="0"/>
              <a:t> </a:t>
            </a:r>
            <a:r>
              <a:rPr lang="en-GB" dirty="0" err="1"/>
              <a:t>szén-dioxid-koncentráció</a:t>
            </a:r>
            <a:r>
              <a:rPr lang="en-GB" dirty="0"/>
              <a:t> </a:t>
            </a:r>
            <a:r>
              <a:rPr lang="en-GB" dirty="0" err="1"/>
              <a:t>műszeres</a:t>
            </a:r>
            <a:r>
              <a:rPr lang="en-GB" dirty="0"/>
              <a:t> </a:t>
            </a:r>
            <a:r>
              <a:rPr lang="en-GB" dirty="0" err="1"/>
              <a:t>méréséből</a:t>
            </a:r>
            <a:r>
              <a:rPr lang="en-GB" dirty="0"/>
              <a:t> </a:t>
            </a:r>
            <a:r>
              <a:rPr lang="en-GB" dirty="0" err="1"/>
              <a:t>származó</a:t>
            </a:r>
            <a:r>
              <a:rPr lang="en-GB" dirty="0"/>
              <a:t> </a:t>
            </a:r>
            <a:r>
              <a:rPr lang="en-GB" dirty="0" err="1"/>
              <a:t>leghosszabb</a:t>
            </a:r>
            <a:r>
              <a:rPr lang="en-GB" dirty="0"/>
              <a:t> </a:t>
            </a:r>
            <a:r>
              <a:rPr lang="en-GB" dirty="0" err="1"/>
              <a:t>adatsor</a:t>
            </a:r>
            <a:r>
              <a:rPr lang="en-GB" dirty="0"/>
              <a:t> a </a:t>
            </a:r>
            <a:r>
              <a:rPr lang="en-GB" dirty="0" err="1"/>
              <a:t>Hawaiin</a:t>
            </a:r>
            <a:r>
              <a:rPr lang="en-GB" dirty="0"/>
              <a:t> </a:t>
            </a:r>
            <a:r>
              <a:rPr lang="en-GB" dirty="0" err="1"/>
              <a:t>található</a:t>
            </a:r>
            <a:r>
              <a:rPr lang="en-GB" dirty="0"/>
              <a:t> Mauna Loa </a:t>
            </a:r>
            <a:r>
              <a:rPr lang="en-GB" dirty="0" err="1"/>
              <a:t>Obszervatóriumban</a:t>
            </a:r>
            <a:r>
              <a:rPr lang="en-GB" dirty="0"/>
              <a:t> </a:t>
            </a:r>
            <a:r>
              <a:rPr lang="en-GB" dirty="0" err="1"/>
              <a:t>áll</a:t>
            </a:r>
            <a:r>
              <a:rPr lang="en-GB" dirty="0"/>
              <a:t> </a:t>
            </a:r>
            <a:r>
              <a:rPr lang="en-GB" dirty="0" err="1"/>
              <a:t>rendelkezésre</a:t>
            </a:r>
            <a:r>
              <a:rPr lang="en-GB" dirty="0"/>
              <a:t>.</a:t>
            </a:r>
            <a:endParaRPr lang="hu-HU" dirty="0"/>
          </a:p>
          <a:p>
            <a:pPr marL="114300" lvl="0" indent="0" algn="l" rtl="0">
              <a:lnSpc>
                <a:spcPct val="170000"/>
              </a:lnSpc>
              <a:spcBef>
                <a:spcPts val="0"/>
              </a:spcBef>
              <a:spcAft>
                <a:spcPts val="800"/>
              </a:spcAft>
              <a:buSzPts val="1800"/>
              <a:buNone/>
            </a:pPr>
            <a:r>
              <a:rPr lang="en-GB" dirty="0"/>
              <a:t>A </a:t>
            </a:r>
            <a:r>
              <a:rPr lang="en-GB" dirty="0" err="1"/>
              <a:t>melegedési</a:t>
            </a:r>
            <a:r>
              <a:rPr lang="en-GB" dirty="0"/>
              <a:t> </a:t>
            </a:r>
            <a:r>
              <a:rPr lang="en-GB" dirty="0" err="1"/>
              <a:t>trendhez</a:t>
            </a:r>
            <a:r>
              <a:rPr lang="en-GB" dirty="0"/>
              <a:t> </a:t>
            </a:r>
            <a:r>
              <a:rPr lang="en-GB" dirty="0" err="1"/>
              <a:t>hasonlóan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a </a:t>
            </a:r>
            <a:r>
              <a:rPr lang="en-GB" dirty="0" err="1"/>
              <a:t>növekedés</a:t>
            </a:r>
            <a:r>
              <a:rPr lang="en-GB" dirty="0"/>
              <a:t> </a:t>
            </a:r>
            <a:r>
              <a:rPr lang="en-GB" dirty="0" err="1"/>
              <a:t>itt</a:t>
            </a:r>
            <a:r>
              <a:rPr lang="en-GB" dirty="0"/>
              <a:t> is </a:t>
            </a:r>
            <a:r>
              <a:rPr lang="en-GB" dirty="0" err="1"/>
              <a:t>egyértelműen</a:t>
            </a:r>
            <a:r>
              <a:rPr lang="en-GB" dirty="0"/>
              <a:t> </a:t>
            </a:r>
            <a:r>
              <a:rPr lang="en-GB" dirty="0" err="1"/>
              <a:t>kirajzolódik</a:t>
            </a:r>
            <a:r>
              <a:rPr lang="en-GB" dirty="0"/>
              <a:t>: a </a:t>
            </a:r>
            <a:r>
              <a:rPr lang="en-GB" dirty="0" err="1"/>
              <a:t>mért</a:t>
            </a:r>
            <a:r>
              <a:rPr lang="en-GB" dirty="0"/>
              <a:t> </a:t>
            </a:r>
            <a:r>
              <a:rPr lang="en-GB" dirty="0" err="1"/>
              <a:t>szén-dioxid-koncentráció</a:t>
            </a:r>
            <a:r>
              <a:rPr lang="en-GB" dirty="0"/>
              <a:t> </a:t>
            </a:r>
            <a:r>
              <a:rPr lang="en-GB" dirty="0" err="1"/>
              <a:t>az</a:t>
            </a:r>
            <a:r>
              <a:rPr lang="en-GB" dirty="0"/>
              <a:t> 1950-es </a:t>
            </a:r>
            <a:r>
              <a:rPr lang="en-GB" dirty="0" err="1"/>
              <a:t>évek</a:t>
            </a:r>
            <a:r>
              <a:rPr lang="en-GB" dirty="0"/>
              <a:t> </a:t>
            </a:r>
            <a:r>
              <a:rPr lang="en-GB" dirty="0" err="1"/>
              <a:t>végétől</a:t>
            </a:r>
            <a:r>
              <a:rPr lang="en-GB" dirty="0"/>
              <a:t> </a:t>
            </a:r>
            <a:r>
              <a:rPr lang="en-GB" dirty="0" err="1"/>
              <a:t>napjainkig</a:t>
            </a:r>
            <a:r>
              <a:rPr lang="en-GB" dirty="0"/>
              <a:t> </a:t>
            </a:r>
            <a:r>
              <a:rPr lang="en-GB" dirty="0" err="1"/>
              <a:t>több</a:t>
            </a:r>
            <a:r>
              <a:rPr lang="en-GB" dirty="0"/>
              <a:t> mint 30 </a:t>
            </a:r>
            <a:r>
              <a:rPr lang="en-GB" dirty="0" err="1"/>
              <a:t>százalékkal</a:t>
            </a:r>
            <a:r>
              <a:rPr lang="en-GB" dirty="0"/>
              <a:t> </a:t>
            </a:r>
            <a:r>
              <a:rPr lang="en-GB" dirty="0" err="1"/>
              <a:t>emelkedett</a:t>
            </a:r>
            <a:r>
              <a:rPr lang="en-GB" dirty="0"/>
              <a:t>.</a:t>
            </a:r>
            <a:endParaRPr dirty="0"/>
          </a:p>
        </p:txBody>
      </p:sp>
      <p:sp>
        <p:nvSpPr>
          <p:cNvPr id="498" name="Google Shape;498;p20"/>
          <p:cNvSpPr txBox="1"/>
          <p:nvPr/>
        </p:nvSpPr>
        <p:spPr>
          <a:xfrm>
            <a:off x="311700" y="4418283"/>
            <a:ext cx="3211587" cy="422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Mono"/>
              <a:buNone/>
            </a:pPr>
            <a:r>
              <a:rPr lang="hu-HU" sz="800" dirty="0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  <a:sym typeface="Calibri"/>
              </a:rPr>
              <a:t>Forrás</a:t>
            </a:r>
            <a:r>
              <a:rPr lang="en-GB" sz="800" dirty="0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  <a:sym typeface="Calibri"/>
              </a:rPr>
              <a:t>: National Oceanic and Atmospheric Administration </a:t>
            </a:r>
            <a:br>
              <a:rPr lang="hu-HU" sz="800" dirty="0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  <a:sym typeface="Calibri"/>
              </a:rPr>
            </a:br>
            <a:r>
              <a:rPr lang="hu-HU" sz="800" dirty="0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https://gml.noaa.gov/webdata/ccgg/trends/co2_data_mlo.png</a:t>
            </a:r>
            <a:endParaRPr sz="800" dirty="0">
              <a:solidFill>
                <a:schemeClr val="bg1"/>
              </a:solidFill>
              <a:highlight>
                <a:srgbClr val="000000"/>
              </a:highlight>
              <a:latin typeface="Roboto" panose="02000000000000000000" pitchFamily="2" charset="0"/>
              <a:ea typeface="Roboto" panose="02000000000000000000" pitchFamily="2" charset="0"/>
              <a:sym typeface="Calibri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1CDAC-9610-D645-DDB7-86AE3A9D52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1733" y="1530125"/>
            <a:ext cx="7758884" cy="2052600"/>
          </a:xfrm>
        </p:spPr>
        <p:txBody>
          <a:bodyPr>
            <a:noAutofit/>
          </a:bodyPr>
          <a:lstStyle/>
          <a:p>
            <a:br>
              <a:rPr lang="en-GB" sz="2400" dirty="0"/>
            </a:br>
            <a:r>
              <a:rPr lang="en-GB" sz="2800" dirty="0" err="1"/>
              <a:t>Készült</a:t>
            </a:r>
            <a:r>
              <a:rPr lang="en-GB" sz="2800" dirty="0"/>
              <a:t> a </a:t>
            </a:r>
            <a:r>
              <a:rPr lang="en-GB" sz="2800" dirty="0" err="1"/>
              <a:t>Középiskolai</a:t>
            </a:r>
            <a:r>
              <a:rPr lang="en-GB" sz="2800" dirty="0"/>
              <a:t> </a:t>
            </a:r>
            <a:br>
              <a:rPr lang="en-GB" sz="2800" dirty="0"/>
            </a:br>
            <a:r>
              <a:rPr lang="en-GB" sz="2800" dirty="0"/>
              <a:t>MTA Alumni Program </a:t>
            </a:r>
            <a:r>
              <a:rPr lang="en-GB" sz="2800" dirty="0" err="1"/>
              <a:t>keretében</a:t>
            </a:r>
            <a:br>
              <a:rPr lang="en-GB" sz="2400" dirty="0"/>
            </a:br>
            <a:br>
              <a:rPr lang="en-GB" sz="2400" dirty="0"/>
            </a:br>
            <a:r>
              <a:rPr lang="en-GB" sz="1500" dirty="0"/>
              <a:t>Magyar </a:t>
            </a:r>
            <a:r>
              <a:rPr lang="en-GB" sz="1500" dirty="0" err="1"/>
              <a:t>Tudományos</a:t>
            </a:r>
            <a:r>
              <a:rPr lang="en-GB" sz="1500" dirty="0"/>
              <a:t> </a:t>
            </a:r>
            <a:r>
              <a:rPr lang="en-GB" sz="1500" dirty="0" err="1"/>
              <a:t>Akadémia</a:t>
            </a:r>
            <a:br>
              <a:rPr lang="en-GB" sz="1500" dirty="0"/>
            </a:br>
            <a:r>
              <a:rPr lang="en-GB" sz="1500" dirty="0" err="1"/>
              <a:t>www.mta.hu</a:t>
            </a:r>
            <a:endParaRPr lang="en-HU" sz="15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711983-D4AC-0ABB-4290-1057ABD18C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1727" y="3619675"/>
            <a:ext cx="7222048" cy="792600"/>
          </a:xfrm>
        </p:spPr>
        <p:txBody>
          <a:bodyPr>
            <a:normAutofit/>
          </a:bodyPr>
          <a:lstStyle/>
          <a:p>
            <a:pPr marL="0" indent="0"/>
            <a:r>
              <a:rPr lang="en-GB" dirty="0"/>
              <a:t>CC BY-NC-SA 2.5 HU</a:t>
            </a:r>
          </a:p>
          <a:p>
            <a:pPr marL="0" indent="0"/>
            <a:r>
              <a:rPr lang="en-GB" dirty="0" err="1"/>
              <a:t>Nevezd</a:t>
            </a:r>
            <a:r>
              <a:rPr lang="en-GB" dirty="0"/>
              <a:t> meg! | Ne add </a:t>
            </a:r>
            <a:r>
              <a:rPr lang="en-GB" dirty="0" err="1"/>
              <a:t>el</a:t>
            </a:r>
            <a:r>
              <a:rPr lang="en-GB" dirty="0"/>
              <a:t>! | </a:t>
            </a:r>
            <a:r>
              <a:rPr lang="en-GB" dirty="0" err="1"/>
              <a:t>Így</a:t>
            </a:r>
            <a:r>
              <a:rPr lang="en-GB" dirty="0"/>
              <a:t> add </a:t>
            </a:r>
            <a:r>
              <a:rPr lang="en-GB" dirty="0" err="1"/>
              <a:t>tovább</a:t>
            </a:r>
            <a:r>
              <a:rPr lang="en-GB" dirty="0"/>
              <a:t>! | </a:t>
            </a:r>
            <a:r>
              <a:rPr lang="en-GB" dirty="0" err="1"/>
              <a:t>Magyarország</a:t>
            </a:r>
            <a:endParaRPr lang="en-HU" dirty="0"/>
          </a:p>
        </p:txBody>
      </p:sp>
    </p:spTree>
    <p:extLst>
      <p:ext uri="{BB962C8B-B14F-4D97-AF65-F5344CB8AC3E}">
        <p14:creationId xmlns:p14="http://schemas.microsoft.com/office/powerpoint/2010/main" val="414516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1"/>
          <p:cNvSpPr txBox="1"/>
          <p:nvPr/>
        </p:nvSpPr>
        <p:spPr>
          <a:xfrm>
            <a:off x="1105785" y="509188"/>
            <a:ext cx="3466215" cy="4452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14300">
              <a:lnSpc>
                <a:spcPct val="150000"/>
              </a:lnSpc>
              <a:spcAft>
                <a:spcPts val="800"/>
              </a:spcAft>
              <a:buClr>
                <a:schemeClr val="dk2"/>
              </a:buClr>
              <a:buSzPts val="1800"/>
            </a:pP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Az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alábbiakban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olyan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ábrákat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mutatunk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be,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amelyek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egyértelműen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megmutatják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,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hogy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a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Föld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nagyon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gyorsan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melegedett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az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elmúlt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évtizedekben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,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és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hogy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ennek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b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</a:b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a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melegedésnek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a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fő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oka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az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ember.</a:t>
            </a:r>
            <a:endParaRPr lang="hu-HU" sz="1200" dirty="0">
              <a:solidFill>
                <a:schemeClr val="bg1"/>
              </a:solidFill>
              <a:latin typeface="Roboto Mono" panose="020B0604020202020204" charset="0"/>
              <a:ea typeface="Roboto Mono" panose="020B0604020202020204" charset="0"/>
              <a:sym typeface="Roboto Mono"/>
            </a:endParaRPr>
          </a:p>
          <a:p>
            <a:pPr marL="114300">
              <a:lnSpc>
                <a:spcPct val="150000"/>
              </a:lnSpc>
              <a:spcAft>
                <a:spcPts val="800"/>
              </a:spcAft>
              <a:buClr>
                <a:schemeClr val="dk2"/>
              </a:buClr>
              <a:buSzPts val="1800"/>
            </a:pP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Az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ábrák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eredeti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vagy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r>
              <a:rPr lang="hu-HU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közvetett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forrásai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az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Éghajlatváltozási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Kormányközi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Testület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br>
              <a:rPr lang="hu-HU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</a:b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(The Intergovernmental Panel </a:t>
            </a:r>
            <a:br>
              <a:rPr lang="hu-HU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</a:b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on Climate Change, IPCC)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klímajelentései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,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amelyek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közül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br>
              <a:rPr lang="hu-HU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</a:b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a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legutóbbi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ismét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aláhúzta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r>
              <a:rPr lang="hu-HU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azt </a:t>
            </a:r>
            <a:br>
              <a:rPr lang="hu-HU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</a:b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a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tudományos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tényt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,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hogy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az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emberi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tevékenységből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r>
              <a:rPr lang="hu-HU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származó</a:t>
            </a:r>
            <a:endParaRPr sz="1200" dirty="0">
              <a:solidFill>
                <a:schemeClr val="bg1"/>
              </a:solidFill>
              <a:latin typeface="Roboto Mono" panose="020B0604020202020204" charset="0"/>
              <a:ea typeface="Roboto Mono" panose="020B0604020202020204" charset="0"/>
              <a:sym typeface="Roboto Mono"/>
            </a:endParaRPr>
          </a:p>
        </p:txBody>
      </p:sp>
      <p:pic>
        <p:nvPicPr>
          <p:cNvPr id="3" name="Google Shape;218;p15">
            <a:extLst>
              <a:ext uri="{FF2B5EF4-FFF2-40B4-BE49-F238E27FC236}">
                <a16:creationId xmlns:a16="http://schemas.microsoft.com/office/drawing/2014/main" id="{2242FB16-B76B-A60E-B157-1811891174D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6200000">
            <a:off x="8454765" y="-64008"/>
            <a:ext cx="618449" cy="76002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80;p11">
            <a:extLst>
              <a:ext uri="{FF2B5EF4-FFF2-40B4-BE49-F238E27FC236}">
                <a16:creationId xmlns:a16="http://schemas.microsoft.com/office/drawing/2014/main" id="{8A6E628A-6870-725A-7531-8DDDD4A27DB6}"/>
              </a:ext>
            </a:extLst>
          </p:cNvPr>
          <p:cNvSpPr txBox="1"/>
          <p:nvPr/>
        </p:nvSpPr>
        <p:spPr>
          <a:xfrm>
            <a:off x="4744882" y="509188"/>
            <a:ext cx="3466215" cy="4555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14300" lvl="0" indent="0">
              <a:lnSpc>
                <a:spcPct val="150000"/>
              </a:lnSpc>
              <a:spcAft>
                <a:spcPts val="8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üvegházgáz</a:t>
            </a:r>
            <a:r>
              <a:rPr lang="hu-HU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ok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kibocsát</a:t>
            </a:r>
            <a:r>
              <a:rPr lang="hu-HU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ása</a:t>
            </a:r>
            <a:r>
              <a:rPr lang="hu-HU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miatt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melegszik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a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Föld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,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és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lesz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egyre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szélsőségesebb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az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időjárás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. </a:t>
            </a:r>
          </a:p>
          <a:p>
            <a:pPr marL="114300" lvl="0" indent="0">
              <a:lnSpc>
                <a:spcPct val="150000"/>
              </a:lnSpc>
              <a:spcAft>
                <a:spcPts val="8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Az IPCC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legutóbbi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, </a:t>
            </a:r>
            <a:r>
              <a:rPr lang="hu-HU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h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atodik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r>
              <a:rPr lang="hu-HU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é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rtékelő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r>
              <a:rPr lang="hu-HU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j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elentése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(Sixth Assessment Report) a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klíma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-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és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társtudományok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jelenlegi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állását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összegzi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több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tízezer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tudományos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cikk</a:t>
            </a:r>
            <a:r>
              <a:rPr lang="hu-HU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áttekintésével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és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több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ezer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szakértő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részvételével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. </a:t>
            </a:r>
            <a:endParaRPr lang="hu-HU" sz="1200" dirty="0">
              <a:solidFill>
                <a:schemeClr val="bg1"/>
              </a:solidFill>
              <a:latin typeface="Roboto Mono" panose="020B0604020202020204" charset="0"/>
              <a:ea typeface="Roboto Mono" panose="020B0604020202020204" charset="0"/>
              <a:sym typeface="Roboto Mono"/>
            </a:endParaRPr>
          </a:p>
          <a:p>
            <a:pPr marL="114300" lvl="0" indent="0">
              <a:lnSpc>
                <a:spcPct val="150000"/>
              </a:lnSpc>
              <a:spcAft>
                <a:spcPts val="8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A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jelentés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így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az</a:t>
            </a:r>
            <a:r>
              <a:rPr lang="hu-HU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é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ghajlat</a:t>
            </a:r>
            <a:r>
              <a:rPr lang="hu-HU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-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változásra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vonatkozó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tudományos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konszenzus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és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a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világ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legjobb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elérhető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tudományos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ismeret</a:t>
            </a:r>
            <a:r>
              <a:rPr lang="hu-HU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anyaga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 </a:t>
            </a:r>
            <a:br>
              <a:rPr lang="hu-HU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</a:b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a </a:t>
            </a:r>
            <a:r>
              <a:rPr lang="en-GB" sz="1200" dirty="0" err="1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témában</a:t>
            </a:r>
            <a:r>
              <a:rPr lang="en-GB" sz="1200" dirty="0"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  <a:sym typeface="Roboto Mono"/>
              </a:rPr>
              <a:t>.</a:t>
            </a:r>
            <a:endParaRPr sz="1200" dirty="0">
              <a:solidFill>
                <a:schemeClr val="bg1"/>
              </a:solidFill>
              <a:latin typeface="Roboto Mono" panose="020B0604020202020204" charset="0"/>
              <a:ea typeface="Roboto Mono" panose="020B0604020202020204" charset="0"/>
              <a:sym typeface="Roboto Mon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2DDAC8-2216-4378-1EE5-91C4255CCE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-878" y="0"/>
            <a:ext cx="9144000" cy="5143500"/>
          </a:xfrm>
          <a:prstGeom prst="rect">
            <a:avLst/>
          </a:prstGeom>
        </p:spPr>
      </p:pic>
      <p:sp>
        <p:nvSpPr>
          <p:cNvPr id="85" name="Google Shape;85;p12"/>
          <p:cNvSpPr txBox="1">
            <a:spLocks noGrp="1"/>
          </p:cNvSpPr>
          <p:nvPr>
            <p:ph type="title"/>
          </p:nvPr>
        </p:nvSpPr>
        <p:spPr>
          <a:xfrm>
            <a:off x="655983" y="760020"/>
            <a:ext cx="5197810" cy="2230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hu-HU" sz="1200" dirty="0">
                <a:solidFill>
                  <a:srgbClr val="A3E700"/>
                </a:solidFill>
                <a:highlight>
                  <a:srgbClr val="000000"/>
                </a:highlight>
              </a:rPr>
              <a:t>A jelenleg zajló, évezredek óta példátlan mértékű klímaváltozás globális, gyors, és erősödik.</a:t>
            </a:r>
            <a:br>
              <a:rPr lang="hu-HU" sz="1200" dirty="0">
                <a:solidFill>
                  <a:srgbClr val="A3E700"/>
                </a:solidFill>
                <a:highlight>
                  <a:srgbClr val="000000"/>
                </a:highlight>
              </a:rPr>
            </a:br>
            <a:br>
              <a:rPr lang="hu-HU" sz="1200" dirty="0">
                <a:solidFill>
                  <a:srgbClr val="A3E700"/>
                </a:solidFill>
                <a:highlight>
                  <a:srgbClr val="000000"/>
                </a:highlight>
              </a:rPr>
            </a:br>
            <a:r>
              <a:rPr lang="hu-HU" sz="1200" dirty="0">
                <a:solidFill>
                  <a:srgbClr val="A3E700"/>
                </a:solidFill>
                <a:highlight>
                  <a:srgbClr val="000000"/>
                </a:highlight>
              </a:rPr>
              <a:t>Ha nem történik azonnali és nagyarányú csökkentés az üvegházhatású gázok kibocsátásában, nem tudjuk 1,5 Celsius-fok alatt tartani a felmelegedést az ipari forradalom előtti időkhöz képest.</a:t>
            </a:r>
            <a:endParaRPr lang="en-HU" sz="1200" dirty="0">
              <a:solidFill>
                <a:srgbClr val="A3E700"/>
              </a:solidFill>
              <a:highlight>
                <a:srgbClr val="000000"/>
              </a:highlight>
            </a:endParaRPr>
          </a:p>
        </p:txBody>
      </p:sp>
      <p:pic>
        <p:nvPicPr>
          <p:cNvPr id="4" name="Google Shape;218;p15">
            <a:extLst>
              <a:ext uri="{FF2B5EF4-FFF2-40B4-BE49-F238E27FC236}">
                <a16:creationId xmlns:a16="http://schemas.microsoft.com/office/drawing/2014/main" id="{F340E148-4FAE-EF43-8C5B-B9E0EC13CAE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8525550" y="-1"/>
            <a:ext cx="618449" cy="760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2"/>
          <p:cNvSpPr txBox="1">
            <a:spLocks noGrp="1"/>
          </p:cNvSpPr>
          <p:nvPr>
            <p:ph type="title"/>
          </p:nvPr>
        </p:nvSpPr>
        <p:spPr>
          <a:xfrm>
            <a:off x="5049848" y="472774"/>
            <a:ext cx="3957146" cy="3797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hu-HU" sz="1200" dirty="0"/>
              <a:t>A klímaváltozás ma már a Föld minden területét érinti, és egyes földi folyamatokat már nem lehet visszafordítani. Ugyanakkor reményre ad okot, hogy a felmelegedés mérséklésével néhány változás lelassítható, mások pedig leállíthatók.</a:t>
            </a:r>
            <a:br>
              <a:rPr lang="hu-HU" sz="1200" dirty="0"/>
            </a:br>
            <a:br>
              <a:rPr lang="hu-HU" sz="1200" dirty="0"/>
            </a:br>
            <a:r>
              <a:rPr lang="hu-HU" sz="1200" dirty="0">
                <a:solidFill>
                  <a:schemeClr val="tx1"/>
                </a:solidFill>
                <a:highlight>
                  <a:srgbClr val="A3E700"/>
                </a:highlight>
              </a:rPr>
              <a:t>Ehhez a fogyasztási szokásaink olyan alapvető megváltoztatására van szükség, amelynek eredményeként azonnal és drasztikusan visszafogjuk az üvegházhatású gázok kibocsátását.</a:t>
            </a:r>
            <a:endParaRPr lang="en-HU" sz="1200" dirty="0">
              <a:solidFill>
                <a:schemeClr val="tx1"/>
              </a:solidFill>
              <a:highlight>
                <a:srgbClr val="A3E700"/>
              </a:highligh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847B17-EE9C-B4AD-C722-69D5268CFF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7" r="22511"/>
          <a:stretch/>
        </p:blipFill>
        <p:spPr>
          <a:xfrm>
            <a:off x="-1262462" y="0"/>
            <a:ext cx="583446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18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"/>
          <p:cNvSpPr txBox="1"/>
          <p:nvPr/>
        </p:nvSpPr>
        <p:spPr>
          <a:xfrm>
            <a:off x="311701" y="196800"/>
            <a:ext cx="3899056" cy="903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120"/>
              <a:buFont typeface="Arial"/>
              <a:buNone/>
            </a:pPr>
            <a:r>
              <a:rPr lang="en-GB" sz="1700" b="0" i="0" u="none" strike="noStrike" cap="none" dirty="0">
                <a:solidFill>
                  <a:schemeClr val="dk1"/>
                </a:solidFill>
                <a:highlight>
                  <a:srgbClr val="A5E900"/>
                </a:highlight>
                <a:latin typeface="Roboto Mono"/>
                <a:ea typeface="Roboto Mono"/>
                <a:cs typeface="Roboto Mono"/>
                <a:sym typeface="Roboto Mono"/>
              </a:rPr>
              <a:t>A </a:t>
            </a:r>
            <a:r>
              <a:rPr lang="en-GB" sz="1700" b="0" i="0" u="none" strike="noStrike" cap="none" dirty="0" err="1">
                <a:solidFill>
                  <a:schemeClr val="dk1"/>
                </a:solidFill>
                <a:highlight>
                  <a:srgbClr val="A5E900"/>
                </a:highlight>
                <a:latin typeface="Roboto Mono"/>
                <a:ea typeface="Roboto Mono"/>
                <a:cs typeface="Roboto Mono"/>
                <a:sym typeface="Roboto Mono"/>
              </a:rPr>
              <a:t>Föld</a:t>
            </a:r>
            <a:r>
              <a:rPr lang="en-GB" sz="1700" b="0" i="0" u="none" strike="noStrike" cap="none" dirty="0">
                <a:solidFill>
                  <a:schemeClr val="dk1"/>
                </a:solidFill>
                <a:highlight>
                  <a:srgbClr val="A5E900"/>
                </a:highlight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-GB" sz="1700" b="0" i="0" u="none" strike="noStrike" cap="none" dirty="0" err="1">
                <a:solidFill>
                  <a:schemeClr val="dk1"/>
                </a:solidFill>
                <a:highlight>
                  <a:srgbClr val="A5E900"/>
                </a:highlight>
                <a:latin typeface="Roboto Mono"/>
                <a:ea typeface="Roboto Mono"/>
                <a:cs typeface="Roboto Mono"/>
                <a:sym typeface="Roboto Mono"/>
              </a:rPr>
              <a:t>nagyon</a:t>
            </a:r>
            <a:r>
              <a:rPr lang="en-GB" sz="1700" b="0" i="0" u="none" strike="noStrike" cap="none" dirty="0">
                <a:solidFill>
                  <a:schemeClr val="dk1"/>
                </a:solidFill>
                <a:highlight>
                  <a:srgbClr val="A5E900"/>
                </a:highlight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-GB" sz="1700" b="0" i="0" u="none" strike="noStrike" cap="none" dirty="0" err="1">
                <a:solidFill>
                  <a:schemeClr val="dk1"/>
                </a:solidFill>
                <a:highlight>
                  <a:srgbClr val="A5E900"/>
                </a:highlight>
                <a:latin typeface="Roboto Mono"/>
                <a:ea typeface="Roboto Mono"/>
                <a:cs typeface="Roboto Mono"/>
                <a:sym typeface="Roboto Mono"/>
              </a:rPr>
              <a:t>gyorsan</a:t>
            </a:r>
            <a:r>
              <a:rPr lang="en-GB" sz="1700" b="0" i="0" u="none" strike="noStrike" cap="none" dirty="0">
                <a:solidFill>
                  <a:schemeClr val="dk1"/>
                </a:solidFill>
                <a:highlight>
                  <a:srgbClr val="A5E900"/>
                </a:highlight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-GB" sz="1700" b="0" i="0" u="none" strike="noStrike" cap="none" dirty="0" err="1">
                <a:solidFill>
                  <a:schemeClr val="dk1"/>
                </a:solidFill>
                <a:highlight>
                  <a:srgbClr val="A5E900"/>
                </a:highlight>
                <a:latin typeface="Roboto Mono"/>
                <a:ea typeface="Roboto Mono"/>
                <a:cs typeface="Roboto Mono"/>
                <a:sym typeface="Roboto Mono"/>
              </a:rPr>
              <a:t>melegedett</a:t>
            </a:r>
            <a:r>
              <a:rPr lang="en-GB" sz="1700" b="0" i="0" u="none" strike="noStrike" cap="none" dirty="0">
                <a:solidFill>
                  <a:schemeClr val="dk1"/>
                </a:solidFill>
                <a:highlight>
                  <a:srgbClr val="A5E900"/>
                </a:highlight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-GB" sz="1700" b="0" i="0" u="none" strike="noStrike" cap="none" dirty="0" err="1">
                <a:solidFill>
                  <a:schemeClr val="dk1"/>
                </a:solidFill>
                <a:highlight>
                  <a:srgbClr val="A5E900"/>
                </a:highlight>
                <a:latin typeface="Roboto Mono"/>
                <a:ea typeface="Roboto Mono"/>
                <a:cs typeface="Roboto Mono"/>
                <a:sym typeface="Roboto Mono"/>
              </a:rPr>
              <a:t>az</a:t>
            </a:r>
            <a:r>
              <a:rPr lang="en-GB" sz="1700" b="0" i="0" u="none" strike="noStrike" cap="none" dirty="0">
                <a:solidFill>
                  <a:schemeClr val="dk1"/>
                </a:solidFill>
                <a:highlight>
                  <a:srgbClr val="A5E900"/>
                </a:highlight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-GB" sz="1700" b="0" i="0" u="none" strike="noStrike" cap="none" dirty="0" err="1">
                <a:solidFill>
                  <a:schemeClr val="dk1"/>
                </a:solidFill>
                <a:highlight>
                  <a:srgbClr val="A5E900"/>
                </a:highlight>
                <a:latin typeface="Roboto Mono"/>
                <a:ea typeface="Roboto Mono"/>
                <a:cs typeface="Roboto Mono"/>
                <a:sym typeface="Roboto Mono"/>
              </a:rPr>
              <a:t>elmúlt</a:t>
            </a:r>
            <a:r>
              <a:rPr lang="en-GB" sz="1700" b="0" i="0" u="none" strike="noStrike" cap="none" dirty="0">
                <a:solidFill>
                  <a:schemeClr val="dk1"/>
                </a:solidFill>
                <a:highlight>
                  <a:srgbClr val="A5E900"/>
                </a:highlight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-GB" sz="1700" b="0" i="0" u="none" strike="noStrike" cap="none" dirty="0" err="1">
                <a:solidFill>
                  <a:schemeClr val="dk1"/>
                </a:solidFill>
                <a:highlight>
                  <a:srgbClr val="A5E900"/>
                </a:highlight>
                <a:latin typeface="Roboto Mono"/>
                <a:ea typeface="Roboto Mono"/>
                <a:cs typeface="Roboto Mono"/>
                <a:sym typeface="Roboto Mono"/>
              </a:rPr>
              <a:t>évtizedekben</a:t>
            </a:r>
            <a:endParaRPr sz="1700" b="0" i="0" u="none" strike="noStrike" cap="none" dirty="0">
              <a:solidFill>
                <a:schemeClr val="dk1"/>
              </a:solidFill>
              <a:highlight>
                <a:srgbClr val="A5EA00"/>
              </a:highlight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91" name="Google Shape;91;p13"/>
          <p:cNvSpPr txBox="1">
            <a:spLocks noGrp="1"/>
          </p:cNvSpPr>
          <p:nvPr>
            <p:ph type="body" idx="1"/>
          </p:nvPr>
        </p:nvSpPr>
        <p:spPr>
          <a:xfrm>
            <a:off x="311700" y="1377244"/>
            <a:ext cx="3526521" cy="3040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Aft>
                <a:spcPts val="800"/>
              </a:spcAft>
            </a:pPr>
            <a:r>
              <a:rPr lang="en-GB" dirty="0"/>
              <a:t>Az </a:t>
            </a:r>
            <a:r>
              <a:rPr lang="en-GB" dirty="0" err="1"/>
              <a:t>ábrán</a:t>
            </a:r>
            <a:r>
              <a:rPr lang="en-GB" dirty="0"/>
              <a:t> a </a:t>
            </a:r>
            <a:r>
              <a:rPr lang="en-GB" dirty="0" err="1"/>
              <a:t>globális</a:t>
            </a:r>
            <a:r>
              <a:rPr lang="en-GB" dirty="0"/>
              <a:t> </a:t>
            </a:r>
            <a:r>
              <a:rPr lang="en-GB" dirty="0" err="1"/>
              <a:t>felszíni</a:t>
            </a:r>
            <a:r>
              <a:rPr lang="en-GB" dirty="0"/>
              <a:t> </a:t>
            </a:r>
            <a:r>
              <a:rPr lang="en-GB" dirty="0" err="1"/>
              <a:t>átlag-hőmérséklet</a:t>
            </a:r>
            <a:r>
              <a:rPr lang="en-GB" dirty="0"/>
              <a:t> </a:t>
            </a:r>
            <a:r>
              <a:rPr lang="en-GB" dirty="0" err="1"/>
              <a:t>változása</a:t>
            </a:r>
            <a:r>
              <a:rPr lang="en-GB" dirty="0"/>
              <a:t> </a:t>
            </a:r>
            <a:r>
              <a:rPr lang="en-GB" dirty="0" err="1"/>
              <a:t>látható</a:t>
            </a:r>
            <a:r>
              <a:rPr lang="en-GB" dirty="0"/>
              <a:t> </a:t>
            </a:r>
            <a:r>
              <a:rPr lang="en-GB" dirty="0" err="1"/>
              <a:t>az</a:t>
            </a:r>
            <a:r>
              <a:rPr lang="en-GB" dirty="0"/>
              <a:t> </a:t>
            </a:r>
            <a:r>
              <a:rPr lang="en-GB" dirty="0" err="1"/>
              <a:t>elmúlt</a:t>
            </a:r>
            <a:r>
              <a:rPr lang="en-GB" dirty="0"/>
              <a:t> 2000 </a:t>
            </a:r>
            <a:r>
              <a:rPr lang="en-GB" dirty="0" err="1"/>
              <a:t>évben</a:t>
            </a:r>
            <a:r>
              <a:rPr lang="en-GB" dirty="0"/>
              <a:t>, </a:t>
            </a:r>
            <a:r>
              <a:rPr lang="en-GB" dirty="0" err="1"/>
              <a:t>az</a:t>
            </a:r>
            <a:r>
              <a:rPr lang="en-GB" dirty="0"/>
              <a:t> 1850</a:t>
            </a:r>
            <a:r>
              <a:rPr lang="hu-HU" dirty="0"/>
              <a:t>–</a:t>
            </a:r>
            <a:r>
              <a:rPr lang="en-GB" dirty="0"/>
              <a:t>1900 </a:t>
            </a:r>
            <a:r>
              <a:rPr lang="en-GB" dirty="0" err="1"/>
              <a:t>közötti</a:t>
            </a:r>
            <a:r>
              <a:rPr lang="en-GB" dirty="0"/>
              <a:t>, </a:t>
            </a:r>
            <a:br>
              <a:rPr lang="hu-HU" dirty="0"/>
            </a:br>
            <a:r>
              <a:rPr lang="en-GB" dirty="0" err="1"/>
              <a:t>ún</a:t>
            </a:r>
            <a:r>
              <a:rPr lang="en-GB" dirty="0"/>
              <a:t>. </a:t>
            </a:r>
            <a:r>
              <a:rPr lang="en-GB" dirty="0" err="1"/>
              <a:t>referencia</a:t>
            </a:r>
            <a:r>
              <a:rPr lang="hu-HU" dirty="0"/>
              <a:t>-</a:t>
            </a:r>
            <a:r>
              <a:rPr lang="en-GB" dirty="0" err="1"/>
              <a:t>időszakhoz</a:t>
            </a:r>
            <a:r>
              <a:rPr lang="en-GB" dirty="0"/>
              <a:t> </a:t>
            </a:r>
            <a:r>
              <a:rPr lang="en-GB" dirty="0" err="1"/>
              <a:t>viszonyítva</a:t>
            </a:r>
            <a:r>
              <a:rPr lang="en-GB" dirty="0"/>
              <a:t>.</a:t>
            </a:r>
            <a:endParaRPr dirty="0"/>
          </a:p>
          <a:p>
            <a:pPr lvl="0">
              <a:spcAft>
                <a:spcPts val="800"/>
              </a:spcAft>
            </a:pPr>
            <a:r>
              <a:rPr lang="en-GB" dirty="0"/>
              <a:t>Az 1850 </a:t>
            </a:r>
            <a:r>
              <a:rPr lang="en-GB" dirty="0" err="1"/>
              <a:t>körül</a:t>
            </a:r>
            <a:r>
              <a:rPr lang="en-GB" dirty="0"/>
              <a:t> </a:t>
            </a:r>
            <a:r>
              <a:rPr lang="en-GB" dirty="0" err="1"/>
              <a:t>kezdődött</a:t>
            </a:r>
            <a:r>
              <a:rPr lang="en-GB" dirty="0"/>
              <a:t> </a:t>
            </a:r>
            <a:r>
              <a:rPr lang="en-GB" dirty="0" err="1"/>
              <a:t>műszeres</a:t>
            </a:r>
            <a:r>
              <a:rPr lang="en-GB" dirty="0"/>
              <a:t> </a:t>
            </a:r>
            <a:r>
              <a:rPr lang="en-GB" dirty="0" err="1"/>
              <a:t>mérések</a:t>
            </a:r>
            <a:r>
              <a:rPr lang="en-GB" dirty="0"/>
              <a:t> </a:t>
            </a:r>
            <a:r>
              <a:rPr lang="en-GB" dirty="0" err="1"/>
              <a:t>adatai</a:t>
            </a:r>
            <a:r>
              <a:rPr lang="en-GB" dirty="0"/>
              <a:t>, </a:t>
            </a:r>
            <a:r>
              <a:rPr lang="en-GB" dirty="0" err="1"/>
              <a:t>valamint</a:t>
            </a:r>
            <a:r>
              <a:rPr lang="en-GB" dirty="0"/>
              <a:t> a </a:t>
            </a:r>
            <a:r>
              <a:rPr lang="en-GB" dirty="0" err="1"/>
              <a:t>korábbi</a:t>
            </a:r>
            <a:r>
              <a:rPr lang="en-GB" dirty="0"/>
              <a:t> </a:t>
            </a:r>
            <a:r>
              <a:rPr lang="en-GB" dirty="0" err="1"/>
              <a:t>időszakból</a:t>
            </a:r>
            <a:r>
              <a:rPr lang="en-GB" dirty="0"/>
              <a:t> </a:t>
            </a:r>
            <a:r>
              <a:rPr lang="en-GB" dirty="0" err="1"/>
              <a:t>származó</a:t>
            </a:r>
            <a:r>
              <a:rPr lang="en-GB" dirty="0"/>
              <a:t> </a:t>
            </a:r>
            <a:r>
              <a:rPr lang="en-GB" dirty="0" err="1"/>
              <a:t>közvetett</a:t>
            </a:r>
            <a:r>
              <a:rPr lang="en-GB" dirty="0"/>
              <a:t> </a:t>
            </a:r>
            <a:r>
              <a:rPr lang="en-GB" dirty="0" err="1"/>
              <a:t>adatok</a:t>
            </a:r>
            <a:r>
              <a:rPr lang="en-GB" dirty="0"/>
              <a:t> (</a:t>
            </a:r>
            <a:r>
              <a:rPr lang="en-GB" dirty="0" err="1"/>
              <a:t>például</a:t>
            </a:r>
            <a:r>
              <a:rPr lang="en-GB" dirty="0"/>
              <a:t> </a:t>
            </a:r>
            <a:r>
              <a:rPr lang="en-GB" dirty="0" err="1"/>
              <a:t>tavi</a:t>
            </a:r>
            <a:r>
              <a:rPr lang="en-GB" dirty="0"/>
              <a:t> </a:t>
            </a:r>
            <a:r>
              <a:rPr lang="en-GB" dirty="0" err="1"/>
              <a:t>üledékrétegek</a:t>
            </a:r>
            <a:r>
              <a:rPr lang="en-GB" dirty="0"/>
              <a:t>, </a:t>
            </a:r>
            <a:r>
              <a:rPr lang="en-GB" dirty="0" err="1"/>
              <a:t>jégfuratok</a:t>
            </a:r>
            <a:r>
              <a:rPr lang="en-GB" dirty="0"/>
              <a:t> </a:t>
            </a:r>
            <a:r>
              <a:rPr lang="en-GB" dirty="0" err="1"/>
              <a:t>elemzéséből</a:t>
            </a:r>
            <a:r>
              <a:rPr lang="en-GB" dirty="0"/>
              <a:t>) </a:t>
            </a:r>
            <a:r>
              <a:rPr lang="en-GB" dirty="0" err="1"/>
              <a:t>egyértelműen</a:t>
            </a:r>
            <a:r>
              <a:rPr lang="en-GB" dirty="0"/>
              <a:t> </a:t>
            </a:r>
            <a:r>
              <a:rPr lang="en-GB" dirty="0" err="1"/>
              <a:t>jelzik</a:t>
            </a:r>
            <a:r>
              <a:rPr lang="en-GB" dirty="0"/>
              <a:t> </a:t>
            </a:r>
            <a:r>
              <a:rPr lang="en-GB" dirty="0" err="1"/>
              <a:t>az</a:t>
            </a:r>
            <a:r>
              <a:rPr lang="en-GB" dirty="0"/>
              <a:t> </a:t>
            </a:r>
            <a:r>
              <a:rPr lang="en-GB" dirty="0" err="1"/>
              <a:t>utóbbi</a:t>
            </a:r>
            <a:r>
              <a:rPr lang="en-GB" dirty="0"/>
              <a:t> </a:t>
            </a:r>
            <a:r>
              <a:rPr lang="en-GB" dirty="0" err="1"/>
              <a:t>évtizedek</a:t>
            </a:r>
            <a:r>
              <a:rPr lang="en-GB" dirty="0"/>
              <a:t> </a:t>
            </a:r>
            <a:r>
              <a:rPr lang="en-GB" dirty="0" err="1"/>
              <a:t>melegedésének</a:t>
            </a:r>
            <a:r>
              <a:rPr lang="en-GB" dirty="0"/>
              <a:t> </a:t>
            </a:r>
            <a:r>
              <a:rPr lang="en-GB" dirty="0" err="1"/>
              <a:t>rendkívüli</a:t>
            </a:r>
            <a:r>
              <a:rPr lang="en-GB" dirty="0"/>
              <a:t> </a:t>
            </a:r>
            <a:r>
              <a:rPr lang="en-GB" dirty="0" err="1"/>
              <a:t>gyorsaságát</a:t>
            </a:r>
            <a:r>
              <a:rPr lang="en-GB" dirty="0"/>
              <a:t>.</a:t>
            </a:r>
            <a:endParaRPr dirty="0"/>
          </a:p>
        </p:txBody>
      </p:sp>
      <p:grpSp>
        <p:nvGrpSpPr>
          <p:cNvPr id="92" name="Google Shape;92;p13"/>
          <p:cNvGrpSpPr/>
          <p:nvPr/>
        </p:nvGrpSpPr>
        <p:grpSpPr>
          <a:xfrm>
            <a:off x="4770345" y="0"/>
            <a:ext cx="4140981" cy="5135721"/>
            <a:chOff x="5147207" y="246400"/>
            <a:chExt cx="3839518" cy="4761841"/>
          </a:xfrm>
        </p:grpSpPr>
        <p:pic>
          <p:nvPicPr>
            <p:cNvPr id="93" name="Google Shape;93;p13"/>
            <p:cNvPicPr preferRelativeResize="0"/>
            <p:nvPr/>
          </p:nvPicPr>
          <p:blipFill rotWithShape="1">
            <a:blip r:embed="rId3">
              <a:alphaModFix/>
            </a:blip>
            <a:srcRect l="18137"/>
            <a:stretch/>
          </p:blipFill>
          <p:spPr>
            <a:xfrm>
              <a:off x="5147207" y="246400"/>
              <a:ext cx="3776894" cy="40720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4" name="Google Shape;94;p13"/>
            <p:cNvSpPr txBox="1"/>
            <p:nvPr/>
          </p:nvSpPr>
          <p:spPr>
            <a:xfrm>
              <a:off x="5476825" y="4554175"/>
              <a:ext cx="2919000" cy="4540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900" b="0" i="0" u="none" strike="noStrike" cap="none" dirty="0">
                  <a:solidFill>
                    <a:schemeClr val="dk1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A </a:t>
              </a:r>
              <a:r>
                <a:rPr lang="en-GB" sz="900" b="0" i="0" u="none" strike="noStrike" cap="none" dirty="0" err="1">
                  <a:solidFill>
                    <a:schemeClr val="dk1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közvetett</a:t>
              </a:r>
              <a:r>
                <a:rPr lang="en-GB" sz="900" b="0" i="0" u="none" strike="noStrike" cap="none" dirty="0">
                  <a:solidFill>
                    <a:schemeClr val="dk1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 </a:t>
              </a:r>
              <a:r>
                <a:rPr lang="en-GB" sz="900" b="0" i="0" u="none" strike="noStrike" cap="none" dirty="0" err="1">
                  <a:solidFill>
                    <a:schemeClr val="dk1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adatokból</a:t>
              </a:r>
              <a:endParaRPr sz="900" b="0" i="0" u="none" strike="noStrike" cap="none" dirty="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900" b="0" i="0" u="none" strike="noStrike" cap="none" dirty="0" err="1">
                  <a:solidFill>
                    <a:schemeClr val="dk1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rekonstruált</a:t>
              </a:r>
              <a:r>
                <a:rPr lang="en-GB" sz="900" b="0" i="0" u="none" strike="noStrike" cap="none" dirty="0">
                  <a:solidFill>
                    <a:schemeClr val="dk1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 </a:t>
              </a:r>
              <a:r>
                <a:rPr lang="en-GB" sz="900" b="0" i="0" u="none" strike="noStrike" cap="none" dirty="0" err="1">
                  <a:solidFill>
                    <a:schemeClr val="dk1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időszak</a:t>
              </a:r>
              <a:endParaRPr sz="900" b="0" i="0" u="none" strike="noStrike" cap="none" dirty="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endParaRPr>
            </a:p>
          </p:txBody>
        </p:sp>
        <p:sp>
          <p:nvSpPr>
            <p:cNvPr id="95" name="Google Shape;95;p13"/>
            <p:cNvSpPr txBox="1"/>
            <p:nvPr/>
          </p:nvSpPr>
          <p:spPr>
            <a:xfrm>
              <a:off x="8082525" y="4554175"/>
              <a:ext cx="904200" cy="4540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900" b="0" i="0" u="none" strike="noStrike" cap="none">
                  <a:solidFill>
                    <a:schemeClr val="dk1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A mért időszak</a:t>
              </a:r>
              <a:endParaRPr sz="900" b="0" i="0" u="none" strike="noStrike" cap="none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endParaRPr>
            </a:p>
          </p:txBody>
        </p:sp>
        <p:cxnSp>
          <p:nvCxnSpPr>
            <p:cNvPr id="96" name="Google Shape;96;p13"/>
            <p:cNvCxnSpPr/>
            <p:nvPr/>
          </p:nvCxnSpPr>
          <p:spPr>
            <a:xfrm>
              <a:off x="5472475" y="4485425"/>
              <a:ext cx="2919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97" name="Google Shape;97;p13"/>
            <p:cNvCxnSpPr/>
            <p:nvPr/>
          </p:nvCxnSpPr>
          <p:spPr>
            <a:xfrm>
              <a:off x="8381025" y="4484475"/>
              <a:ext cx="271500" cy="12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8" name="Google Shape;98;p13"/>
            <p:cNvCxnSpPr/>
            <p:nvPr/>
          </p:nvCxnSpPr>
          <p:spPr>
            <a:xfrm>
              <a:off x="8375800" y="4417675"/>
              <a:ext cx="0" cy="1515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9" name="Google Shape;99;p13"/>
            <p:cNvCxnSpPr/>
            <p:nvPr/>
          </p:nvCxnSpPr>
          <p:spPr>
            <a:xfrm>
              <a:off x="8652525" y="4417675"/>
              <a:ext cx="0" cy="1515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0" name="Google Shape;100;p13"/>
            <p:cNvCxnSpPr/>
            <p:nvPr/>
          </p:nvCxnSpPr>
          <p:spPr>
            <a:xfrm>
              <a:off x="5465075" y="4417675"/>
              <a:ext cx="0" cy="1515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101" name="Google Shape;101;p13"/>
          <p:cNvGrpSpPr/>
          <p:nvPr/>
        </p:nvGrpSpPr>
        <p:grpSpPr>
          <a:xfrm>
            <a:off x="4459834" y="259376"/>
            <a:ext cx="4425337" cy="4121439"/>
            <a:chOff x="4135474" y="-923846"/>
            <a:chExt cx="5553503" cy="5172132"/>
          </a:xfrm>
        </p:grpSpPr>
        <p:sp>
          <p:nvSpPr>
            <p:cNvPr id="102" name="Google Shape;102;p13"/>
            <p:cNvSpPr txBox="1"/>
            <p:nvPr/>
          </p:nvSpPr>
          <p:spPr>
            <a:xfrm>
              <a:off x="4135474" y="2913930"/>
              <a:ext cx="781072" cy="30899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hu-HU" sz="1000" b="0" i="0" u="none" strike="noStrike" cap="none" dirty="0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–</a:t>
              </a:r>
              <a:r>
                <a:rPr lang="en-GB" sz="1000" b="0" i="0" u="none" strike="noStrike" cap="none" dirty="0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0,5</a:t>
              </a:r>
              <a:endParaRPr dirty="0"/>
            </a:p>
          </p:txBody>
        </p:sp>
        <p:sp>
          <p:nvSpPr>
            <p:cNvPr id="103" name="Google Shape;103;p13"/>
            <p:cNvSpPr txBox="1"/>
            <p:nvPr/>
          </p:nvSpPr>
          <p:spPr>
            <a:xfrm>
              <a:off x="4342023" y="2157253"/>
              <a:ext cx="574522" cy="30899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1000" b="0" i="0" u="none" strike="noStrike" cap="none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0,0</a:t>
              </a:r>
              <a:endParaRPr/>
            </a:p>
          </p:txBody>
        </p:sp>
        <p:sp>
          <p:nvSpPr>
            <p:cNvPr id="104" name="Google Shape;104;p13"/>
            <p:cNvSpPr txBox="1"/>
            <p:nvPr/>
          </p:nvSpPr>
          <p:spPr>
            <a:xfrm>
              <a:off x="4342023" y="1346182"/>
              <a:ext cx="574522" cy="30899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1000" b="0" i="0" u="none" strike="noStrike" cap="none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0,5</a:t>
              </a:r>
              <a:endParaRPr/>
            </a:p>
          </p:txBody>
        </p:sp>
        <p:sp>
          <p:nvSpPr>
            <p:cNvPr id="105" name="Google Shape;105;p13"/>
            <p:cNvSpPr txBox="1"/>
            <p:nvPr/>
          </p:nvSpPr>
          <p:spPr>
            <a:xfrm>
              <a:off x="4342023" y="589506"/>
              <a:ext cx="574522" cy="30899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1000" b="0" i="0" u="none" strike="noStrike" cap="none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1,0</a:t>
              </a:r>
              <a:endParaRPr/>
            </a:p>
          </p:txBody>
        </p:sp>
        <p:sp>
          <p:nvSpPr>
            <p:cNvPr id="106" name="Google Shape;106;p13"/>
            <p:cNvSpPr txBox="1"/>
            <p:nvPr/>
          </p:nvSpPr>
          <p:spPr>
            <a:xfrm>
              <a:off x="4342023" y="-167170"/>
              <a:ext cx="574522" cy="30899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1000" b="0" i="0" u="none" strike="noStrike" cap="none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1,5</a:t>
              </a:r>
              <a:endParaRPr/>
            </a:p>
          </p:txBody>
        </p:sp>
        <p:sp>
          <p:nvSpPr>
            <p:cNvPr id="107" name="Google Shape;107;p13"/>
            <p:cNvSpPr txBox="1"/>
            <p:nvPr/>
          </p:nvSpPr>
          <p:spPr>
            <a:xfrm>
              <a:off x="4342023" y="-923846"/>
              <a:ext cx="574522" cy="30899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1000" b="0" i="0" u="none" strike="noStrike" cap="none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2,0</a:t>
              </a:r>
              <a:endParaRPr/>
            </a:p>
          </p:txBody>
        </p:sp>
        <p:sp>
          <p:nvSpPr>
            <p:cNvPr id="108" name="Google Shape;108;p13"/>
            <p:cNvSpPr txBox="1"/>
            <p:nvPr/>
          </p:nvSpPr>
          <p:spPr>
            <a:xfrm>
              <a:off x="4680457" y="3912357"/>
              <a:ext cx="566336" cy="30899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1000" b="1" i="0" u="none" strike="noStrike" cap="none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1</a:t>
              </a:r>
              <a:endParaRPr/>
            </a:p>
          </p:txBody>
        </p:sp>
        <p:sp>
          <p:nvSpPr>
            <p:cNvPr id="109" name="Google Shape;109;p13"/>
            <p:cNvSpPr txBox="1"/>
            <p:nvPr/>
          </p:nvSpPr>
          <p:spPr>
            <a:xfrm>
              <a:off x="5721345" y="3902084"/>
              <a:ext cx="566336" cy="30899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1000" b="0" i="0" u="none" strike="noStrike" cap="none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500</a:t>
              </a:r>
              <a:endParaRPr/>
            </a:p>
          </p:txBody>
        </p:sp>
        <p:sp>
          <p:nvSpPr>
            <p:cNvPr id="110" name="Google Shape;110;p13"/>
            <p:cNvSpPr txBox="1"/>
            <p:nvPr/>
          </p:nvSpPr>
          <p:spPr>
            <a:xfrm>
              <a:off x="6745765" y="3896129"/>
              <a:ext cx="654362" cy="30899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1000" b="0" i="0" u="none" strike="noStrike" cap="none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1000</a:t>
              </a:r>
              <a:endParaRPr/>
            </a:p>
          </p:txBody>
        </p:sp>
        <p:sp>
          <p:nvSpPr>
            <p:cNvPr id="111" name="Google Shape;111;p13"/>
            <p:cNvSpPr txBox="1"/>
            <p:nvPr/>
          </p:nvSpPr>
          <p:spPr>
            <a:xfrm>
              <a:off x="7816783" y="3915472"/>
              <a:ext cx="649542" cy="30899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1000" b="0" i="0" u="none" strike="noStrike" cap="none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1500</a:t>
              </a:r>
              <a:endParaRPr/>
            </a:p>
          </p:txBody>
        </p:sp>
        <p:sp>
          <p:nvSpPr>
            <p:cNvPr id="112" name="Google Shape;112;p13"/>
            <p:cNvSpPr txBox="1"/>
            <p:nvPr/>
          </p:nvSpPr>
          <p:spPr>
            <a:xfrm>
              <a:off x="8459379" y="3929638"/>
              <a:ext cx="657239" cy="31864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1050" b="1" i="0" u="none" strike="noStrike" cap="none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1850</a:t>
              </a:r>
              <a:endParaRPr/>
            </a:p>
          </p:txBody>
        </p:sp>
        <p:sp>
          <p:nvSpPr>
            <p:cNvPr id="113" name="Google Shape;113;p13"/>
            <p:cNvSpPr txBox="1"/>
            <p:nvPr/>
          </p:nvSpPr>
          <p:spPr>
            <a:xfrm>
              <a:off x="4135474" y="3665654"/>
              <a:ext cx="781072" cy="30899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hu-HU" sz="1000" b="0" i="0" u="none" strike="noStrike" cap="none" dirty="0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–</a:t>
              </a:r>
              <a:r>
                <a:rPr lang="en-GB" sz="1000" b="0" i="0" u="none" strike="noStrike" cap="none" dirty="0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1</a:t>
              </a:r>
              <a:endParaRPr dirty="0"/>
            </a:p>
          </p:txBody>
        </p:sp>
        <p:sp>
          <p:nvSpPr>
            <p:cNvPr id="114" name="Google Shape;114;p13"/>
            <p:cNvSpPr txBox="1"/>
            <p:nvPr/>
          </p:nvSpPr>
          <p:spPr>
            <a:xfrm>
              <a:off x="8999448" y="3923650"/>
              <a:ext cx="689529" cy="31864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1050" b="1" i="0" u="none" strike="noStrike" cap="none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2000</a:t>
              </a:r>
              <a:endParaRPr/>
            </a:p>
          </p:txBody>
        </p:sp>
      </p:grpSp>
      <p:sp>
        <p:nvSpPr>
          <p:cNvPr id="115" name="Google Shape;115;p13"/>
          <p:cNvSpPr txBox="1"/>
          <p:nvPr/>
        </p:nvSpPr>
        <p:spPr>
          <a:xfrm>
            <a:off x="4703336" y="37595"/>
            <a:ext cx="380745" cy="2308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7C73"/>
              </a:buClr>
              <a:buSzPts val="1800"/>
              <a:buFont typeface="Arial"/>
              <a:buNone/>
            </a:pPr>
            <a:r>
              <a:rPr lang="en-GB" sz="900" b="0" i="0" u="none" strike="noStrike" cap="none">
                <a:solidFill>
                  <a:srgbClr val="4D5156"/>
                </a:solidFill>
                <a:latin typeface="arial"/>
                <a:ea typeface="arial"/>
                <a:cs typeface="arial"/>
                <a:sym typeface="arial"/>
              </a:rPr>
              <a:t>°</a:t>
            </a:r>
            <a:r>
              <a:rPr lang="en-GB" sz="900" b="0" i="0" u="none" strike="noStrike" cap="none">
                <a:solidFill>
                  <a:srgbClr val="777777"/>
                </a:solidFill>
                <a:latin typeface="Roboto Mono"/>
                <a:ea typeface="Roboto Mono"/>
                <a:cs typeface="Roboto Mono"/>
                <a:sym typeface="Roboto Mono"/>
              </a:rPr>
              <a:t>C</a:t>
            </a:r>
            <a:endParaRPr/>
          </a:p>
        </p:txBody>
      </p:sp>
      <p:sp>
        <p:nvSpPr>
          <p:cNvPr id="116" name="Google Shape;116;p13"/>
          <p:cNvSpPr/>
          <p:nvPr/>
        </p:nvSpPr>
        <p:spPr>
          <a:xfrm>
            <a:off x="8260822" y="344385"/>
            <a:ext cx="297498" cy="3676444"/>
          </a:xfrm>
          <a:prstGeom prst="rect">
            <a:avLst/>
          </a:prstGeom>
          <a:noFill/>
          <a:ln w="25400" cap="flat" cmpd="sng">
            <a:solidFill>
              <a:srgbClr val="A5EA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18;p13">
            <a:extLst>
              <a:ext uri="{FF2B5EF4-FFF2-40B4-BE49-F238E27FC236}">
                <a16:creationId xmlns:a16="http://schemas.microsoft.com/office/drawing/2014/main" id="{CC8013BD-89E5-1068-E271-3E6D679B1E15}"/>
              </a:ext>
            </a:extLst>
          </p:cNvPr>
          <p:cNvSpPr txBox="1"/>
          <p:nvPr/>
        </p:nvSpPr>
        <p:spPr>
          <a:xfrm>
            <a:off x="270314" y="4348996"/>
            <a:ext cx="3068343" cy="488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chemeClr val="dk2"/>
              </a:buClr>
              <a:buSzPts val="1800"/>
              <a:buFont typeface="Roboto Mono"/>
              <a:buNone/>
            </a:pPr>
            <a:r>
              <a:rPr lang="hu-HU" sz="800" dirty="0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  <a:cs typeface="Roboto Mono"/>
                <a:sym typeface="Roboto Mono"/>
              </a:rPr>
              <a:t>F</a:t>
            </a:r>
            <a:r>
              <a:rPr lang="en-GB" sz="800" b="0" i="0" strike="noStrike" cap="none" dirty="0" err="1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  <a:cs typeface="Roboto Mono"/>
                <a:sym typeface="Roboto Mono"/>
              </a:rPr>
              <a:t>orrás</a:t>
            </a:r>
            <a:r>
              <a:rPr lang="en-GB" sz="800" b="0" i="0" strike="noStrike" cap="none" dirty="0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  <a:cs typeface="Roboto Mono"/>
                <a:sym typeface="Roboto Mono"/>
              </a:rPr>
              <a:t>: </a:t>
            </a:r>
            <a:r>
              <a:rPr lang="hu-HU" sz="8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IPCC, </a:t>
            </a:r>
            <a:r>
              <a:rPr lang="hu-HU" sz="800" dirty="0" err="1">
                <a:solidFill>
                  <a:schemeClr val="bg1"/>
                </a:solidFill>
                <a:effectLst/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Sixth</a:t>
            </a:r>
            <a:r>
              <a:rPr lang="hu-HU" sz="8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hu-HU" sz="800" dirty="0" err="1">
                <a:solidFill>
                  <a:schemeClr val="bg1"/>
                </a:solidFill>
                <a:effectLst/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Assessment</a:t>
            </a:r>
            <a:r>
              <a:rPr lang="hu-HU" sz="8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hu-HU" sz="800" dirty="0" err="1">
                <a:solidFill>
                  <a:schemeClr val="bg1"/>
                </a:solidFill>
                <a:effectLst/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Report</a:t>
            </a:r>
            <a:r>
              <a:rPr lang="hu-HU" sz="8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– </a:t>
            </a:r>
            <a:r>
              <a:rPr lang="hu-HU" sz="800" dirty="0" err="1">
                <a:solidFill>
                  <a:schemeClr val="bg1"/>
                </a:solidFill>
                <a:effectLst/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Climate</a:t>
            </a:r>
            <a:r>
              <a:rPr lang="hu-HU" sz="8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hu-HU" sz="800" dirty="0" err="1">
                <a:solidFill>
                  <a:schemeClr val="bg1"/>
                </a:solidFill>
                <a:effectLst/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Change</a:t>
            </a:r>
            <a:r>
              <a:rPr lang="hu-HU" sz="8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2021: The </a:t>
            </a:r>
            <a:r>
              <a:rPr lang="hu-HU" sz="800" dirty="0" err="1">
                <a:solidFill>
                  <a:schemeClr val="bg1"/>
                </a:solidFill>
                <a:effectLst/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Physical</a:t>
            </a:r>
            <a:r>
              <a:rPr lang="hu-HU" sz="8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Science </a:t>
            </a:r>
            <a:r>
              <a:rPr lang="hu-HU" sz="800" dirty="0" err="1">
                <a:solidFill>
                  <a:schemeClr val="bg1"/>
                </a:solidFill>
                <a:effectLst/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Basis</a:t>
            </a:r>
            <a:r>
              <a:rPr lang="en-HU" sz="800" dirty="0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hu-HU" sz="8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https://www.ipcc.ch/report/ar6/wg1/</a:t>
            </a:r>
            <a:endParaRPr sz="800" b="0" i="0" u="none" strike="noStrike" cap="none" dirty="0">
              <a:solidFill>
                <a:schemeClr val="bg1"/>
              </a:solidFill>
              <a:highlight>
                <a:srgbClr val="000000"/>
              </a:highlight>
              <a:latin typeface="Roboto" panose="02000000000000000000" pitchFamily="2" charset="0"/>
              <a:ea typeface="Roboto" panose="02000000000000000000" pitchFamily="2" charset="0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14"/>
          <p:cNvGrpSpPr/>
          <p:nvPr/>
        </p:nvGrpSpPr>
        <p:grpSpPr>
          <a:xfrm>
            <a:off x="3745456" y="6394"/>
            <a:ext cx="7122578" cy="5012174"/>
            <a:chOff x="3708286" y="6394"/>
            <a:chExt cx="7122578" cy="5012174"/>
          </a:xfrm>
        </p:grpSpPr>
        <p:pic>
          <p:nvPicPr>
            <p:cNvPr id="124" name="Google Shape;124;p14"/>
            <p:cNvPicPr preferRelativeResize="0"/>
            <p:nvPr/>
          </p:nvPicPr>
          <p:blipFill rotWithShape="1">
            <a:blip r:embed="rId3">
              <a:alphaModFix/>
            </a:blip>
            <a:srcRect l="6792" t="9129" r="2373" b="1239"/>
            <a:stretch/>
          </p:blipFill>
          <p:spPr>
            <a:xfrm>
              <a:off x="4250987" y="344385"/>
              <a:ext cx="4893013" cy="40103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" name="Google Shape;125;p14"/>
            <p:cNvSpPr txBox="1"/>
            <p:nvPr/>
          </p:nvSpPr>
          <p:spPr>
            <a:xfrm>
              <a:off x="4110012" y="4394821"/>
              <a:ext cx="1999108" cy="2154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800" b="0" i="0" u="none" strike="noStrike" cap="none" dirty="0" err="1">
                  <a:solidFill>
                    <a:schemeClr val="dk1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Műszerekkel</a:t>
              </a:r>
              <a:r>
                <a:rPr lang="en-GB" sz="800" b="0" i="0" u="none" strike="noStrike" cap="none" dirty="0">
                  <a:solidFill>
                    <a:schemeClr val="dk1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 </a:t>
              </a:r>
              <a:r>
                <a:rPr lang="en-GB" sz="800" b="0" i="0" u="none" strike="noStrike" cap="none" dirty="0" err="1">
                  <a:solidFill>
                    <a:schemeClr val="dk1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mért</a:t>
              </a:r>
              <a:endParaRPr sz="800" b="0" i="0" u="none" strike="noStrike" cap="none" dirty="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endParaRPr>
            </a:p>
          </p:txBody>
        </p:sp>
        <p:cxnSp>
          <p:nvCxnSpPr>
            <p:cNvPr id="126" name="Google Shape;126;p14"/>
            <p:cNvCxnSpPr/>
            <p:nvPr/>
          </p:nvCxnSpPr>
          <p:spPr>
            <a:xfrm rot="10800000" flipH="1">
              <a:off x="3886738" y="4720364"/>
              <a:ext cx="265332" cy="1"/>
            </a:xfrm>
            <a:prstGeom prst="straightConnector1">
              <a:avLst/>
            </a:prstGeom>
            <a:noFill/>
            <a:ln w="12700" cap="flat" cmpd="sng">
              <a:solidFill>
                <a:srgbClr val="397C74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7" name="Google Shape;127;p14"/>
            <p:cNvCxnSpPr/>
            <p:nvPr/>
          </p:nvCxnSpPr>
          <p:spPr>
            <a:xfrm rot="10800000" flipH="1">
              <a:off x="3886737" y="4921168"/>
              <a:ext cx="265332" cy="1"/>
            </a:xfrm>
            <a:prstGeom prst="straightConnector1">
              <a:avLst/>
            </a:prstGeom>
            <a:noFill/>
            <a:ln w="12700" cap="flat" cmpd="sng">
              <a:solidFill>
                <a:srgbClr val="8E5E2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28" name="Google Shape;128;p14"/>
            <p:cNvSpPr txBox="1"/>
            <p:nvPr/>
          </p:nvSpPr>
          <p:spPr>
            <a:xfrm>
              <a:off x="4095116" y="4590804"/>
              <a:ext cx="6067365" cy="2154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800" b="0" i="0" u="none" strike="noStrike" cap="none" dirty="0" err="1">
                  <a:solidFill>
                    <a:srgbClr val="397C74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Klímamodel</a:t>
              </a:r>
              <a:r>
                <a:rPr lang="hu-HU" sz="800" b="0" i="0" u="none" strike="noStrike" cap="none" dirty="0">
                  <a:solidFill>
                    <a:srgbClr val="397C74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l</a:t>
              </a:r>
              <a:r>
                <a:rPr lang="en-GB" sz="800" b="0" i="0" u="none" strike="noStrike" cap="none" dirty="0" err="1">
                  <a:solidFill>
                    <a:srgbClr val="397C74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ekkel</a:t>
              </a:r>
              <a:r>
                <a:rPr lang="en-GB" sz="800" b="0" i="0" u="none" strike="noStrike" cap="none" dirty="0">
                  <a:solidFill>
                    <a:srgbClr val="397C74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 </a:t>
              </a:r>
              <a:r>
                <a:rPr lang="en-GB" sz="800" b="0" i="0" u="none" strike="noStrike" cap="none" dirty="0" err="1">
                  <a:solidFill>
                    <a:srgbClr val="397C74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szimulált</a:t>
              </a:r>
              <a:r>
                <a:rPr lang="en-GB" sz="800" b="0" i="0" u="none" strike="noStrike" cap="none" dirty="0">
                  <a:solidFill>
                    <a:srgbClr val="397C74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, </a:t>
              </a:r>
              <a:r>
                <a:rPr lang="en-GB" sz="800" b="0" i="0" u="none" strike="noStrike" cap="none" dirty="0" err="1">
                  <a:solidFill>
                    <a:srgbClr val="397C74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csak</a:t>
              </a:r>
              <a:r>
                <a:rPr lang="en-GB" sz="800" b="0" i="0" u="none" strike="noStrike" cap="none" dirty="0">
                  <a:solidFill>
                    <a:srgbClr val="397C74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 </a:t>
              </a:r>
              <a:r>
                <a:rPr lang="en-GB" sz="800" b="0" i="0" u="none" strike="noStrike" cap="none" dirty="0" err="1">
                  <a:solidFill>
                    <a:srgbClr val="397C74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természetes</a:t>
              </a:r>
              <a:r>
                <a:rPr lang="en-GB" sz="800" b="0" i="0" u="none" strike="noStrike" cap="none" dirty="0">
                  <a:solidFill>
                    <a:srgbClr val="397C74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 </a:t>
              </a:r>
              <a:r>
                <a:rPr lang="en-GB" sz="800" b="0" i="0" u="none" strike="noStrike" cap="none" dirty="0" err="1">
                  <a:solidFill>
                    <a:srgbClr val="397C74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hatásokkal</a:t>
              </a:r>
              <a:r>
                <a:rPr lang="en-GB" sz="800" b="0" i="0" u="none" strike="noStrike" cap="none" dirty="0">
                  <a:solidFill>
                    <a:srgbClr val="397C74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 (</a:t>
              </a:r>
              <a:r>
                <a:rPr lang="en-GB" sz="800" b="0" i="0" u="none" strike="noStrike" cap="none" dirty="0" err="1">
                  <a:solidFill>
                    <a:srgbClr val="397C74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napsugárzás</a:t>
              </a:r>
              <a:r>
                <a:rPr lang="en-GB" sz="800" b="0" i="0" u="none" strike="noStrike" cap="none" dirty="0">
                  <a:solidFill>
                    <a:srgbClr val="397C74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,</a:t>
              </a:r>
              <a:r>
                <a:rPr lang="hu-HU" sz="800" b="0" i="0" u="none" strike="noStrike" cap="none">
                  <a:solidFill>
                    <a:srgbClr val="397C74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 </a:t>
              </a:r>
              <a:r>
                <a:rPr lang="en-GB" sz="800" b="0" i="0" u="none" strike="noStrike" cap="none">
                  <a:solidFill>
                    <a:srgbClr val="397C74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vulkánok</a:t>
              </a:r>
              <a:r>
                <a:rPr lang="en-GB" sz="800" b="0" i="0" u="none" strike="noStrike" cap="none" dirty="0">
                  <a:solidFill>
                    <a:srgbClr val="397C74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)</a:t>
              </a:r>
              <a:endParaRPr sz="800" dirty="0"/>
            </a:p>
          </p:txBody>
        </p:sp>
        <p:sp>
          <p:nvSpPr>
            <p:cNvPr id="129" name="Google Shape;129;p14"/>
            <p:cNvSpPr txBox="1"/>
            <p:nvPr/>
          </p:nvSpPr>
          <p:spPr>
            <a:xfrm>
              <a:off x="4095115" y="4803165"/>
              <a:ext cx="6735749" cy="2154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800" b="0" i="0" u="none" strike="noStrike" cap="none" dirty="0" err="1">
                  <a:solidFill>
                    <a:srgbClr val="8E5E20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Klímamodel</a:t>
              </a:r>
              <a:r>
                <a:rPr lang="hu-HU" sz="800" b="0" i="0" u="none" strike="noStrike" cap="none" dirty="0">
                  <a:solidFill>
                    <a:srgbClr val="8E5E20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l</a:t>
              </a:r>
              <a:r>
                <a:rPr lang="en-GB" sz="800" b="0" i="0" u="none" strike="noStrike" cap="none" dirty="0" err="1">
                  <a:solidFill>
                    <a:srgbClr val="8E5E20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ekkel</a:t>
              </a:r>
              <a:r>
                <a:rPr lang="en-GB" sz="800" b="0" i="0" u="none" strike="noStrike" cap="none" dirty="0">
                  <a:solidFill>
                    <a:srgbClr val="8E5E20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 </a:t>
              </a:r>
              <a:r>
                <a:rPr lang="en-GB" sz="800" b="0" i="0" u="none" strike="noStrike" cap="none" dirty="0" err="1">
                  <a:solidFill>
                    <a:srgbClr val="8E5E20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szimulált</a:t>
              </a:r>
              <a:r>
                <a:rPr lang="hu-HU" sz="800" b="0" i="0" u="none" strike="noStrike" cap="none" dirty="0">
                  <a:solidFill>
                    <a:srgbClr val="8E5E20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,</a:t>
              </a:r>
              <a:r>
                <a:rPr lang="en-GB" sz="800" b="0" i="0" u="none" strike="noStrike" cap="none" dirty="0">
                  <a:solidFill>
                    <a:srgbClr val="8E5E20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 </a:t>
              </a:r>
              <a:r>
                <a:rPr lang="en-GB" sz="800" b="0" i="0" u="none" strike="noStrike" cap="none" dirty="0" err="1">
                  <a:solidFill>
                    <a:srgbClr val="8E5E20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emberi</a:t>
              </a:r>
              <a:r>
                <a:rPr lang="en-GB" sz="800" b="0" i="0" u="none" strike="noStrike" cap="none" dirty="0">
                  <a:solidFill>
                    <a:srgbClr val="8E5E20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 </a:t>
              </a:r>
              <a:r>
                <a:rPr lang="en-GB" sz="800" b="0" i="0" u="none" strike="noStrike" cap="none" dirty="0" err="1">
                  <a:solidFill>
                    <a:srgbClr val="8E5E20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eredetű</a:t>
              </a:r>
              <a:r>
                <a:rPr lang="en-GB" sz="800" b="0" i="0" u="none" strike="noStrike" cap="none" dirty="0">
                  <a:solidFill>
                    <a:srgbClr val="8E5E20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 (</a:t>
              </a:r>
              <a:r>
                <a:rPr lang="en-GB" sz="800" b="0" i="0" u="none" strike="noStrike" cap="none" dirty="0" err="1">
                  <a:solidFill>
                    <a:srgbClr val="8E5E20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antropogén</a:t>
              </a:r>
              <a:r>
                <a:rPr lang="en-GB" sz="800" b="0" i="0" u="none" strike="noStrike" cap="none" dirty="0">
                  <a:solidFill>
                    <a:srgbClr val="8E5E20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) </a:t>
              </a:r>
              <a:r>
                <a:rPr lang="en-GB" sz="800" b="0" i="0" u="none" strike="noStrike" cap="none" dirty="0" err="1">
                  <a:solidFill>
                    <a:srgbClr val="8E5E20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és</a:t>
              </a:r>
              <a:r>
                <a:rPr lang="en-GB" sz="800" b="0" i="0" u="none" strike="noStrike" cap="none" dirty="0">
                  <a:solidFill>
                    <a:srgbClr val="8E5E20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 </a:t>
              </a:r>
              <a:r>
                <a:rPr lang="en-GB" sz="800" b="0" i="0" u="none" strike="noStrike" cap="none" dirty="0" err="1">
                  <a:solidFill>
                    <a:srgbClr val="8E5E20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természetes</a:t>
              </a:r>
              <a:r>
                <a:rPr lang="en-GB" sz="800" b="0" i="0" u="none" strike="noStrike" cap="none" dirty="0">
                  <a:solidFill>
                    <a:srgbClr val="8E5E20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 </a:t>
              </a:r>
              <a:r>
                <a:rPr lang="en-GB" sz="800" b="0" i="0" u="none" strike="noStrike" cap="none" dirty="0" err="1">
                  <a:solidFill>
                    <a:srgbClr val="8E5E20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hatásokkal</a:t>
              </a:r>
              <a:endParaRPr sz="800" b="0" i="0" u="none" strike="noStrike" cap="none" dirty="0">
                <a:solidFill>
                  <a:srgbClr val="8E5E20"/>
                </a:solidFill>
                <a:latin typeface="Roboto Mono"/>
                <a:ea typeface="Roboto Mono"/>
                <a:cs typeface="Roboto Mono"/>
                <a:sym typeface="Roboto Mono"/>
              </a:endParaRPr>
            </a:p>
          </p:txBody>
        </p:sp>
        <p:cxnSp>
          <p:nvCxnSpPr>
            <p:cNvPr id="130" name="Google Shape;130;p14"/>
            <p:cNvCxnSpPr/>
            <p:nvPr/>
          </p:nvCxnSpPr>
          <p:spPr>
            <a:xfrm rot="10800000" flipH="1">
              <a:off x="3886738" y="4514143"/>
              <a:ext cx="265332" cy="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31" name="Google Shape;131;p14"/>
            <p:cNvGrpSpPr/>
            <p:nvPr/>
          </p:nvGrpSpPr>
          <p:grpSpPr>
            <a:xfrm>
              <a:off x="3787316" y="242264"/>
              <a:ext cx="5484382" cy="4177586"/>
              <a:chOff x="4040025" y="465406"/>
              <a:chExt cx="5045694" cy="3843419"/>
            </a:xfrm>
          </p:grpSpPr>
          <p:sp>
            <p:nvSpPr>
              <p:cNvPr id="132" name="Google Shape;132;p14"/>
              <p:cNvSpPr txBox="1"/>
              <p:nvPr/>
            </p:nvSpPr>
            <p:spPr>
              <a:xfrm>
                <a:off x="4040025" y="3301125"/>
                <a:ext cx="477809" cy="226526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C7C73"/>
                  </a:buClr>
                  <a:buSzPts val="1800"/>
                  <a:buFont typeface="Arial"/>
                  <a:buNone/>
                </a:pPr>
                <a:r>
                  <a:rPr lang="en-GB" sz="1000" b="0" i="0" u="none" strike="noStrike" cap="none" dirty="0">
                    <a:solidFill>
                      <a:srgbClr val="777777"/>
                    </a:solidFill>
                    <a:latin typeface="Roboto Mono"/>
                    <a:ea typeface="Roboto Mono"/>
                    <a:cs typeface="Roboto Mono"/>
                    <a:sym typeface="Roboto Mono"/>
                  </a:rPr>
                  <a:t>–0,5</a:t>
                </a:r>
                <a:endParaRPr dirty="0"/>
              </a:p>
            </p:txBody>
          </p:sp>
          <p:sp>
            <p:nvSpPr>
              <p:cNvPr id="133" name="Google Shape;133;p14"/>
              <p:cNvSpPr txBox="1"/>
              <p:nvPr/>
            </p:nvSpPr>
            <p:spPr>
              <a:xfrm>
                <a:off x="4040025" y="2794428"/>
                <a:ext cx="477809" cy="226526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C7C73"/>
                  </a:buClr>
                  <a:buSzPts val="1800"/>
                  <a:buFont typeface="Arial"/>
                  <a:buNone/>
                </a:pPr>
                <a:r>
                  <a:rPr lang="en-GB" sz="1000" b="0" i="0" u="none" strike="noStrike" cap="none">
                    <a:solidFill>
                      <a:srgbClr val="777777"/>
                    </a:solidFill>
                    <a:latin typeface="Roboto Mono"/>
                    <a:ea typeface="Roboto Mono"/>
                    <a:cs typeface="Roboto Mono"/>
                    <a:sym typeface="Roboto Mono"/>
                  </a:rPr>
                  <a:t>0,0</a:t>
                </a:r>
                <a:endParaRPr/>
              </a:p>
            </p:txBody>
          </p:sp>
          <p:sp>
            <p:nvSpPr>
              <p:cNvPr id="134" name="Google Shape;134;p14"/>
              <p:cNvSpPr txBox="1"/>
              <p:nvPr/>
            </p:nvSpPr>
            <p:spPr>
              <a:xfrm>
                <a:off x="4040025" y="2171988"/>
                <a:ext cx="477809" cy="226526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C7C73"/>
                  </a:buClr>
                  <a:buSzPts val="1800"/>
                  <a:buFont typeface="Arial"/>
                  <a:buNone/>
                </a:pPr>
                <a:r>
                  <a:rPr lang="en-GB" sz="1000" b="0" i="0" u="none" strike="noStrike" cap="none">
                    <a:solidFill>
                      <a:srgbClr val="777777"/>
                    </a:solidFill>
                    <a:latin typeface="Roboto Mono"/>
                    <a:ea typeface="Roboto Mono"/>
                    <a:cs typeface="Roboto Mono"/>
                    <a:sym typeface="Roboto Mono"/>
                  </a:rPr>
                  <a:t>0,5</a:t>
                </a:r>
                <a:endParaRPr/>
              </a:p>
            </p:txBody>
          </p:sp>
          <p:sp>
            <p:nvSpPr>
              <p:cNvPr id="135" name="Google Shape;135;p14"/>
              <p:cNvSpPr txBox="1"/>
              <p:nvPr/>
            </p:nvSpPr>
            <p:spPr>
              <a:xfrm>
                <a:off x="4040025" y="1608753"/>
                <a:ext cx="477809" cy="226526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C7C73"/>
                  </a:buClr>
                  <a:buSzPts val="1800"/>
                  <a:buFont typeface="Arial"/>
                  <a:buNone/>
                </a:pPr>
                <a:r>
                  <a:rPr lang="en-GB" sz="1000" b="0" i="0" u="none" strike="noStrike" cap="none">
                    <a:solidFill>
                      <a:srgbClr val="777777"/>
                    </a:solidFill>
                    <a:latin typeface="Roboto Mono"/>
                    <a:ea typeface="Roboto Mono"/>
                    <a:cs typeface="Roboto Mono"/>
                    <a:sym typeface="Roboto Mono"/>
                  </a:rPr>
                  <a:t>1,0</a:t>
                </a:r>
                <a:endParaRPr/>
              </a:p>
            </p:txBody>
          </p:sp>
          <p:sp>
            <p:nvSpPr>
              <p:cNvPr id="136" name="Google Shape;136;p14"/>
              <p:cNvSpPr txBox="1"/>
              <p:nvPr/>
            </p:nvSpPr>
            <p:spPr>
              <a:xfrm>
                <a:off x="4040025" y="1048179"/>
                <a:ext cx="477809" cy="226526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C7C73"/>
                  </a:buClr>
                  <a:buSzPts val="1800"/>
                  <a:buFont typeface="Arial"/>
                  <a:buNone/>
                </a:pPr>
                <a:r>
                  <a:rPr lang="en-GB" sz="1000" b="0" i="0" u="none" strike="noStrike" cap="none" dirty="0">
                    <a:solidFill>
                      <a:srgbClr val="777777"/>
                    </a:solidFill>
                    <a:latin typeface="Roboto Mono"/>
                    <a:ea typeface="Roboto Mono"/>
                    <a:cs typeface="Roboto Mono"/>
                    <a:sym typeface="Roboto Mono"/>
                  </a:rPr>
                  <a:t>1,5</a:t>
                </a:r>
                <a:endParaRPr dirty="0"/>
              </a:p>
            </p:txBody>
          </p:sp>
          <p:sp>
            <p:nvSpPr>
              <p:cNvPr id="137" name="Google Shape;137;p14"/>
              <p:cNvSpPr txBox="1"/>
              <p:nvPr/>
            </p:nvSpPr>
            <p:spPr>
              <a:xfrm>
                <a:off x="4040027" y="465406"/>
                <a:ext cx="477809" cy="226526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C7C73"/>
                  </a:buClr>
                  <a:buSzPts val="1800"/>
                  <a:buFont typeface="Arial"/>
                  <a:buNone/>
                </a:pPr>
                <a:r>
                  <a:rPr lang="en-GB" sz="1000" b="0" i="0" u="none" strike="noStrike" cap="none" dirty="0">
                    <a:solidFill>
                      <a:srgbClr val="777777"/>
                    </a:solidFill>
                    <a:latin typeface="Roboto Mono"/>
                    <a:ea typeface="Roboto Mono"/>
                    <a:cs typeface="Roboto Mono"/>
                    <a:sym typeface="Roboto Mono"/>
                  </a:rPr>
                  <a:t>2,0</a:t>
                </a:r>
                <a:endParaRPr dirty="0"/>
              </a:p>
            </p:txBody>
          </p:sp>
          <p:sp>
            <p:nvSpPr>
              <p:cNvPr id="138" name="Google Shape;138;p14"/>
              <p:cNvSpPr txBox="1"/>
              <p:nvPr/>
            </p:nvSpPr>
            <p:spPr>
              <a:xfrm>
                <a:off x="4224772" y="4070099"/>
                <a:ext cx="566336" cy="226526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C7C73"/>
                  </a:buClr>
                  <a:buSzPts val="1800"/>
                  <a:buFont typeface="Arial"/>
                  <a:buNone/>
                </a:pPr>
                <a:r>
                  <a:rPr lang="en-GB" sz="1000" b="1" i="0" u="none" strike="noStrike" cap="none">
                    <a:solidFill>
                      <a:srgbClr val="777777"/>
                    </a:solidFill>
                    <a:latin typeface="Roboto Mono"/>
                    <a:ea typeface="Roboto Mono"/>
                    <a:cs typeface="Roboto Mono"/>
                    <a:sym typeface="Roboto Mono"/>
                  </a:rPr>
                  <a:t>1850</a:t>
                </a:r>
                <a:endParaRPr/>
              </a:p>
            </p:txBody>
          </p:sp>
          <p:sp>
            <p:nvSpPr>
              <p:cNvPr id="139" name="Google Shape;139;p14"/>
              <p:cNvSpPr txBox="1"/>
              <p:nvPr/>
            </p:nvSpPr>
            <p:spPr>
              <a:xfrm>
                <a:off x="5468527" y="4059016"/>
                <a:ext cx="566336" cy="226526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C7C73"/>
                  </a:buClr>
                  <a:buSzPts val="1800"/>
                  <a:buFont typeface="Arial"/>
                  <a:buNone/>
                </a:pPr>
                <a:r>
                  <a:rPr lang="en-GB" sz="1000" b="0" i="0" u="none" strike="noStrike" cap="none">
                    <a:solidFill>
                      <a:srgbClr val="777777"/>
                    </a:solidFill>
                    <a:latin typeface="Roboto Mono"/>
                    <a:ea typeface="Roboto Mono"/>
                    <a:cs typeface="Roboto Mono"/>
                    <a:sym typeface="Roboto Mono"/>
                  </a:rPr>
                  <a:t>1900</a:t>
                </a:r>
                <a:endParaRPr/>
              </a:p>
            </p:txBody>
          </p:sp>
          <p:sp>
            <p:nvSpPr>
              <p:cNvPr id="140" name="Google Shape;140;p14"/>
              <p:cNvSpPr txBox="1"/>
              <p:nvPr/>
            </p:nvSpPr>
            <p:spPr>
              <a:xfrm>
                <a:off x="6710875" y="4082299"/>
                <a:ext cx="654362" cy="226526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C7C73"/>
                  </a:buClr>
                  <a:buSzPts val="1800"/>
                  <a:buFont typeface="Arial"/>
                  <a:buNone/>
                </a:pPr>
                <a:r>
                  <a:rPr lang="en-GB" sz="1000" b="0" i="0" u="none" strike="noStrike" cap="none">
                    <a:solidFill>
                      <a:srgbClr val="777777"/>
                    </a:solidFill>
                    <a:latin typeface="Roboto Mono"/>
                    <a:ea typeface="Roboto Mono"/>
                    <a:cs typeface="Roboto Mono"/>
                    <a:sym typeface="Roboto Mono"/>
                  </a:rPr>
                  <a:t>1950</a:t>
                </a:r>
                <a:endParaRPr/>
              </a:p>
            </p:txBody>
          </p:sp>
          <p:sp>
            <p:nvSpPr>
              <p:cNvPr id="141" name="Google Shape;141;p14"/>
              <p:cNvSpPr txBox="1"/>
              <p:nvPr/>
            </p:nvSpPr>
            <p:spPr>
              <a:xfrm>
                <a:off x="8011634" y="4058178"/>
                <a:ext cx="569432" cy="226526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C7C73"/>
                  </a:buClr>
                  <a:buSzPts val="1800"/>
                  <a:buFont typeface="Arial"/>
                  <a:buNone/>
                </a:pPr>
                <a:r>
                  <a:rPr lang="en-GB" sz="1000" b="0" i="0" u="none" strike="noStrike" cap="none">
                    <a:solidFill>
                      <a:srgbClr val="777777"/>
                    </a:solidFill>
                    <a:latin typeface="Roboto Mono"/>
                    <a:ea typeface="Roboto Mono"/>
                    <a:cs typeface="Roboto Mono"/>
                    <a:sym typeface="Roboto Mono"/>
                  </a:rPr>
                  <a:t>2000</a:t>
                </a:r>
                <a:endParaRPr/>
              </a:p>
            </p:txBody>
          </p:sp>
          <p:sp>
            <p:nvSpPr>
              <p:cNvPr id="142" name="Google Shape;142;p14"/>
              <p:cNvSpPr txBox="1"/>
              <p:nvPr/>
            </p:nvSpPr>
            <p:spPr>
              <a:xfrm>
                <a:off x="8516287" y="4058178"/>
                <a:ext cx="569432" cy="226526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C7C73"/>
                  </a:buClr>
                  <a:buSzPts val="1800"/>
                  <a:buFont typeface="Arial"/>
                  <a:buNone/>
                </a:pPr>
                <a:r>
                  <a:rPr lang="en-GB" sz="1000" b="1" i="0" u="none" strike="noStrike" cap="none">
                    <a:solidFill>
                      <a:srgbClr val="777777"/>
                    </a:solidFill>
                    <a:latin typeface="Roboto Mono"/>
                    <a:ea typeface="Roboto Mono"/>
                    <a:cs typeface="Roboto Mono"/>
                    <a:sym typeface="Roboto Mono"/>
                  </a:rPr>
                  <a:t>2020</a:t>
                </a:r>
                <a:endParaRPr/>
              </a:p>
            </p:txBody>
          </p:sp>
        </p:grpSp>
        <p:sp>
          <p:nvSpPr>
            <p:cNvPr id="143" name="Google Shape;143;p14"/>
            <p:cNvSpPr txBox="1"/>
            <p:nvPr/>
          </p:nvSpPr>
          <p:spPr>
            <a:xfrm>
              <a:off x="3708286" y="6394"/>
              <a:ext cx="519352" cy="2488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1000" b="0" i="0" u="none" strike="noStrike" cap="none">
                  <a:solidFill>
                    <a:srgbClr val="4D5156"/>
                  </a:solidFill>
                  <a:latin typeface="arial"/>
                  <a:ea typeface="arial"/>
                  <a:cs typeface="arial"/>
                  <a:sym typeface="arial"/>
                </a:rPr>
                <a:t>°</a:t>
              </a:r>
              <a:r>
                <a:rPr lang="en-GB" sz="1000" b="0" i="0" u="none" strike="noStrike" cap="none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C</a:t>
              </a:r>
              <a:endParaRPr/>
            </a:p>
          </p:txBody>
        </p:sp>
      </p:grpSp>
      <p:sp>
        <p:nvSpPr>
          <p:cNvPr id="144" name="Google Shape;144;p14"/>
          <p:cNvSpPr/>
          <p:nvPr/>
        </p:nvSpPr>
        <p:spPr>
          <a:xfrm>
            <a:off x="4340480" y="336092"/>
            <a:ext cx="4631376" cy="3723845"/>
          </a:xfrm>
          <a:prstGeom prst="rect">
            <a:avLst/>
          </a:prstGeom>
          <a:noFill/>
          <a:ln w="25400" cap="flat" cmpd="sng">
            <a:solidFill>
              <a:srgbClr val="A5EA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4"/>
          <p:cNvSpPr txBox="1">
            <a:spLocks noGrp="1"/>
          </p:cNvSpPr>
          <p:nvPr>
            <p:ph type="body" idx="1"/>
          </p:nvPr>
        </p:nvSpPr>
        <p:spPr>
          <a:xfrm>
            <a:off x="311700" y="1377245"/>
            <a:ext cx="3185557" cy="2971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GB" dirty="0"/>
              <a:t>A </a:t>
            </a:r>
            <a:r>
              <a:rPr lang="en-GB" dirty="0" err="1"/>
              <a:t>műszeres</a:t>
            </a:r>
            <a:r>
              <a:rPr lang="en-GB" dirty="0"/>
              <a:t> </a:t>
            </a:r>
            <a:r>
              <a:rPr lang="en-GB" dirty="0" err="1"/>
              <a:t>mérésekből</a:t>
            </a:r>
            <a:r>
              <a:rPr lang="en-GB" dirty="0"/>
              <a:t> </a:t>
            </a:r>
            <a:r>
              <a:rPr lang="en-GB" dirty="0" err="1"/>
              <a:t>látható</a:t>
            </a:r>
            <a:r>
              <a:rPr lang="en-GB" dirty="0"/>
              <a:t> </a:t>
            </a:r>
            <a:r>
              <a:rPr lang="en-GB" dirty="0" err="1"/>
              <a:t>felmelegedést</a:t>
            </a:r>
            <a:r>
              <a:rPr lang="en-GB" dirty="0"/>
              <a:t> </a:t>
            </a:r>
            <a:r>
              <a:rPr lang="en-GB" dirty="0" err="1"/>
              <a:t>csak</a:t>
            </a:r>
            <a:r>
              <a:rPr lang="en-GB" dirty="0"/>
              <a:t> </a:t>
            </a:r>
            <a:r>
              <a:rPr lang="en-GB" dirty="0" err="1"/>
              <a:t>úgy</a:t>
            </a:r>
            <a:r>
              <a:rPr lang="en-GB" dirty="0"/>
              <a:t> </a:t>
            </a:r>
            <a:r>
              <a:rPr lang="en-GB" dirty="0" err="1"/>
              <a:t>lehet</a:t>
            </a:r>
            <a:r>
              <a:rPr lang="en-GB" dirty="0"/>
              <a:t> </a:t>
            </a:r>
            <a:r>
              <a:rPr lang="en-GB" dirty="0" err="1"/>
              <a:t>magya-rázni</a:t>
            </a:r>
            <a:r>
              <a:rPr lang="en-GB" dirty="0"/>
              <a:t> a </a:t>
            </a:r>
            <a:r>
              <a:rPr lang="en-GB" dirty="0" err="1"/>
              <a:t>földi</a:t>
            </a:r>
            <a:r>
              <a:rPr lang="en-GB" dirty="0"/>
              <a:t> </a:t>
            </a:r>
            <a:r>
              <a:rPr lang="en-GB" dirty="0" err="1"/>
              <a:t>éghajlat</a:t>
            </a:r>
            <a:r>
              <a:rPr lang="en-GB" dirty="0"/>
              <a:t> </a:t>
            </a:r>
            <a:r>
              <a:rPr lang="en-GB" dirty="0" err="1"/>
              <a:t>változásait</a:t>
            </a:r>
            <a:r>
              <a:rPr lang="en-GB" dirty="0"/>
              <a:t> </a:t>
            </a:r>
            <a:r>
              <a:rPr lang="en-GB" dirty="0" err="1"/>
              <a:t>szimuláló</a:t>
            </a:r>
            <a:r>
              <a:rPr lang="en-GB" dirty="0"/>
              <a:t> </a:t>
            </a:r>
            <a:r>
              <a:rPr lang="en-GB" dirty="0" err="1"/>
              <a:t>klímamodellekkel</a:t>
            </a:r>
            <a:r>
              <a:rPr lang="en-GB" dirty="0"/>
              <a:t>, ha </a:t>
            </a:r>
            <a:r>
              <a:rPr lang="en-GB" dirty="0" err="1"/>
              <a:t>azokban</a:t>
            </a:r>
            <a:r>
              <a:rPr lang="en-GB" dirty="0"/>
              <a:t> </a:t>
            </a:r>
            <a:r>
              <a:rPr lang="en-GB" dirty="0" err="1"/>
              <a:t>az</a:t>
            </a:r>
            <a:r>
              <a:rPr lang="en-GB" dirty="0"/>
              <a:t> </a:t>
            </a:r>
            <a:r>
              <a:rPr lang="en-GB" dirty="0" err="1"/>
              <a:t>emberi</a:t>
            </a:r>
            <a:r>
              <a:rPr lang="en-GB" dirty="0"/>
              <a:t> </a:t>
            </a:r>
            <a:r>
              <a:rPr lang="en-GB" dirty="0" err="1"/>
              <a:t>tevékenység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hatását</a:t>
            </a:r>
            <a:r>
              <a:rPr lang="en-GB" dirty="0"/>
              <a:t> is </a:t>
            </a:r>
            <a:r>
              <a:rPr lang="en-GB" dirty="0" err="1"/>
              <a:t>figyelembe</a:t>
            </a:r>
            <a:r>
              <a:rPr lang="en-GB" dirty="0"/>
              <a:t> </a:t>
            </a:r>
            <a:r>
              <a:rPr lang="en-GB" dirty="0" err="1"/>
              <a:t>vesszük</a:t>
            </a:r>
            <a:r>
              <a:rPr lang="en-GB" dirty="0"/>
              <a:t>. </a:t>
            </a:r>
            <a:endParaRPr lang="hu-HU" dirty="0"/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GB" dirty="0"/>
              <a:t>A </a:t>
            </a:r>
            <a:r>
              <a:rPr lang="en-GB" dirty="0" err="1"/>
              <a:t>természetes</a:t>
            </a:r>
            <a:r>
              <a:rPr lang="en-GB" dirty="0"/>
              <a:t> </a:t>
            </a:r>
            <a:r>
              <a:rPr lang="en-GB" dirty="0" err="1"/>
              <a:t>hatások</a:t>
            </a:r>
            <a:r>
              <a:rPr lang="en-GB" dirty="0"/>
              <a:t> (a nap</a:t>
            </a:r>
            <a:r>
              <a:rPr lang="hu-HU" dirty="0"/>
              <a:t>-</a:t>
            </a:r>
            <a:r>
              <a:rPr lang="en-GB" dirty="0" err="1"/>
              <a:t>sugárzás</a:t>
            </a:r>
            <a:r>
              <a:rPr lang="en-GB" dirty="0"/>
              <a:t> </a:t>
            </a:r>
            <a:r>
              <a:rPr lang="en-GB" dirty="0" err="1"/>
              <a:t>változásai</a:t>
            </a:r>
            <a:r>
              <a:rPr lang="en-GB" dirty="0"/>
              <a:t>,</a:t>
            </a:r>
            <a:r>
              <a:rPr lang="hu-HU" dirty="0"/>
              <a:t> </a:t>
            </a:r>
            <a:r>
              <a:rPr lang="en-GB" dirty="0" err="1"/>
              <a:t>vulkánok</a:t>
            </a:r>
            <a:r>
              <a:rPr lang="en-GB" dirty="0"/>
              <a:t>) </a:t>
            </a:r>
            <a:br>
              <a:rPr lang="hu-HU" dirty="0"/>
            </a:br>
            <a:r>
              <a:rPr lang="en-GB" dirty="0" err="1"/>
              <a:t>ezt</a:t>
            </a:r>
            <a:r>
              <a:rPr lang="en-GB" dirty="0"/>
              <a:t> a </a:t>
            </a:r>
            <a:r>
              <a:rPr lang="en-GB" dirty="0" err="1"/>
              <a:t>már</a:t>
            </a:r>
            <a:r>
              <a:rPr lang="hu-HU" dirty="0"/>
              <a:t> </a:t>
            </a:r>
            <a:r>
              <a:rPr lang="en-GB" dirty="0"/>
              <a:t>1 Celsius-</a:t>
            </a:r>
            <a:r>
              <a:rPr lang="en-GB" dirty="0" err="1"/>
              <a:t>fokot</a:t>
            </a:r>
            <a:r>
              <a:rPr lang="en-GB" dirty="0"/>
              <a:t> </a:t>
            </a:r>
            <a:r>
              <a:rPr lang="en-GB" dirty="0" err="1"/>
              <a:t>meghaladó</a:t>
            </a:r>
            <a:r>
              <a:rPr lang="en-GB" dirty="0"/>
              <a:t> </a:t>
            </a:r>
            <a:r>
              <a:rPr lang="en-GB" dirty="0" err="1"/>
              <a:t>mértékű</a:t>
            </a:r>
            <a:r>
              <a:rPr lang="en-GB" dirty="0"/>
              <a:t> </a:t>
            </a:r>
            <a:r>
              <a:rPr lang="en-GB" dirty="0" err="1"/>
              <a:t>melegedést</a:t>
            </a:r>
            <a:r>
              <a:rPr lang="en-GB" dirty="0"/>
              <a:t> </a:t>
            </a:r>
            <a:r>
              <a:rPr lang="en-GB" dirty="0" err="1"/>
              <a:t>önmagukban</a:t>
            </a:r>
            <a:r>
              <a:rPr lang="en-GB" dirty="0"/>
              <a:t> </a:t>
            </a:r>
            <a:r>
              <a:rPr lang="en-GB" dirty="0" err="1"/>
              <a:t>nem</a:t>
            </a:r>
            <a:r>
              <a:rPr lang="en-GB" dirty="0"/>
              <a:t> </a:t>
            </a:r>
            <a:r>
              <a:rPr lang="en-GB" dirty="0" err="1"/>
              <a:t>igazolják</a:t>
            </a:r>
            <a:r>
              <a:rPr lang="en-GB" dirty="0"/>
              <a:t>.</a:t>
            </a:r>
            <a:endParaRPr dirty="0"/>
          </a:p>
        </p:txBody>
      </p:sp>
      <p:sp>
        <p:nvSpPr>
          <p:cNvPr id="147" name="Google Shape;147;p14"/>
          <p:cNvSpPr txBox="1"/>
          <p:nvPr/>
        </p:nvSpPr>
        <p:spPr>
          <a:xfrm>
            <a:off x="311701" y="165170"/>
            <a:ext cx="3762177" cy="1376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2800"/>
              <a:buFont typeface="Roboto Mono"/>
              <a:buNone/>
            </a:pPr>
            <a:r>
              <a:rPr lang="hu-HU" sz="1700" b="0" i="0" u="none" strike="noStrike" cap="none" dirty="0">
                <a:solidFill>
                  <a:schemeClr val="dk1"/>
                </a:solidFill>
                <a:highlight>
                  <a:srgbClr val="A5EA00"/>
                </a:highlight>
                <a:latin typeface="Roboto Mono"/>
                <a:ea typeface="Roboto Mono"/>
                <a:cs typeface="Roboto Mono"/>
                <a:sym typeface="Roboto Mono"/>
              </a:rPr>
              <a:t>A természetes hatások önmagukban nem magyarázzák a jelenlegi felmelegedést</a:t>
            </a:r>
          </a:p>
        </p:txBody>
      </p:sp>
      <p:pic>
        <p:nvPicPr>
          <p:cNvPr id="148" name="Google Shape;148;p14"/>
          <p:cNvPicPr preferRelativeResize="0"/>
          <p:nvPr/>
        </p:nvPicPr>
        <p:blipFill rotWithShape="1">
          <a:blip r:embed="rId4">
            <a:alphaModFix/>
          </a:blip>
          <a:srcRect l="91059" t="373" r="210"/>
          <a:stretch/>
        </p:blipFill>
        <p:spPr>
          <a:xfrm>
            <a:off x="3311986" y="1555674"/>
            <a:ext cx="525026" cy="33703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9" name="Google Shape;149;p14"/>
          <p:cNvGrpSpPr/>
          <p:nvPr/>
        </p:nvGrpSpPr>
        <p:grpSpPr>
          <a:xfrm rot="-5400000">
            <a:off x="3677354" y="3525789"/>
            <a:ext cx="656729" cy="669523"/>
            <a:chOff x="477351" y="2647581"/>
            <a:chExt cx="488925" cy="498450"/>
          </a:xfrm>
        </p:grpSpPr>
        <p:sp>
          <p:nvSpPr>
            <p:cNvPr id="150" name="Google Shape;150;p14"/>
            <p:cNvSpPr/>
            <p:nvPr/>
          </p:nvSpPr>
          <p:spPr>
            <a:xfrm>
              <a:off x="572626" y="3047631"/>
              <a:ext cx="98400" cy="98400"/>
            </a:xfrm>
            <a:prstGeom prst="rect">
              <a:avLst/>
            </a:prstGeom>
            <a:solidFill>
              <a:srgbClr val="A5E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14"/>
            <p:cNvSpPr/>
            <p:nvPr/>
          </p:nvSpPr>
          <p:spPr>
            <a:xfrm>
              <a:off x="671026" y="3047631"/>
              <a:ext cx="98400" cy="98400"/>
            </a:xfrm>
            <a:prstGeom prst="rect">
              <a:avLst/>
            </a:prstGeom>
            <a:solidFill>
              <a:srgbClr val="A5E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14"/>
            <p:cNvSpPr/>
            <p:nvPr/>
          </p:nvSpPr>
          <p:spPr>
            <a:xfrm>
              <a:off x="769451" y="3047631"/>
              <a:ext cx="98400" cy="98400"/>
            </a:xfrm>
            <a:prstGeom prst="rect">
              <a:avLst/>
            </a:prstGeom>
            <a:solidFill>
              <a:srgbClr val="A5E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14"/>
            <p:cNvSpPr/>
            <p:nvPr/>
          </p:nvSpPr>
          <p:spPr>
            <a:xfrm>
              <a:off x="867876" y="3047631"/>
              <a:ext cx="98400" cy="98400"/>
            </a:xfrm>
            <a:prstGeom prst="rect">
              <a:avLst/>
            </a:prstGeom>
            <a:solidFill>
              <a:srgbClr val="A5E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14"/>
            <p:cNvSpPr/>
            <p:nvPr/>
          </p:nvSpPr>
          <p:spPr>
            <a:xfrm>
              <a:off x="867876" y="2949206"/>
              <a:ext cx="98400" cy="98400"/>
            </a:xfrm>
            <a:prstGeom prst="rect">
              <a:avLst/>
            </a:prstGeom>
            <a:solidFill>
              <a:srgbClr val="A5E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14"/>
            <p:cNvSpPr/>
            <p:nvPr/>
          </p:nvSpPr>
          <p:spPr>
            <a:xfrm>
              <a:off x="867876" y="2853956"/>
              <a:ext cx="98400" cy="98400"/>
            </a:xfrm>
            <a:prstGeom prst="rect">
              <a:avLst/>
            </a:prstGeom>
            <a:solidFill>
              <a:srgbClr val="A5E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14"/>
            <p:cNvSpPr/>
            <p:nvPr/>
          </p:nvSpPr>
          <p:spPr>
            <a:xfrm>
              <a:off x="867876" y="2755531"/>
              <a:ext cx="98400" cy="98400"/>
            </a:xfrm>
            <a:prstGeom prst="rect">
              <a:avLst/>
            </a:prstGeom>
            <a:solidFill>
              <a:srgbClr val="A5E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14"/>
            <p:cNvSpPr/>
            <p:nvPr/>
          </p:nvSpPr>
          <p:spPr>
            <a:xfrm>
              <a:off x="775801" y="2949206"/>
              <a:ext cx="98400" cy="98400"/>
            </a:xfrm>
            <a:prstGeom prst="rect">
              <a:avLst/>
            </a:prstGeom>
            <a:solidFill>
              <a:srgbClr val="A5E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14"/>
            <p:cNvSpPr/>
            <p:nvPr/>
          </p:nvSpPr>
          <p:spPr>
            <a:xfrm>
              <a:off x="677376" y="2850781"/>
              <a:ext cx="98400" cy="98400"/>
            </a:xfrm>
            <a:prstGeom prst="rect">
              <a:avLst/>
            </a:prstGeom>
            <a:solidFill>
              <a:srgbClr val="A5E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14"/>
            <p:cNvSpPr/>
            <p:nvPr/>
          </p:nvSpPr>
          <p:spPr>
            <a:xfrm>
              <a:off x="575776" y="2749181"/>
              <a:ext cx="98400" cy="98400"/>
            </a:xfrm>
            <a:prstGeom prst="rect">
              <a:avLst/>
            </a:prstGeom>
            <a:solidFill>
              <a:srgbClr val="A5E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14"/>
            <p:cNvSpPr/>
            <p:nvPr/>
          </p:nvSpPr>
          <p:spPr>
            <a:xfrm>
              <a:off x="477351" y="2647581"/>
              <a:ext cx="98400" cy="98400"/>
            </a:xfrm>
            <a:prstGeom prst="rect">
              <a:avLst/>
            </a:prstGeom>
            <a:solidFill>
              <a:srgbClr val="A5E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Google Shape;118;p13">
            <a:extLst>
              <a:ext uri="{FF2B5EF4-FFF2-40B4-BE49-F238E27FC236}">
                <a16:creationId xmlns:a16="http://schemas.microsoft.com/office/drawing/2014/main" id="{2B9FA3B3-15AF-83D0-8E86-F5E358AB3681}"/>
              </a:ext>
            </a:extLst>
          </p:cNvPr>
          <p:cNvSpPr txBox="1"/>
          <p:nvPr/>
        </p:nvSpPr>
        <p:spPr>
          <a:xfrm>
            <a:off x="270314" y="4348996"/>
            <a:ext cx="2933773" cy="488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>
              <a:lnSpc>
                <a:spcPct val="107000"/>
              </a:lnSpc>
              <a:spcAft>
                <a:spcPts val="800"/>
              </a:spcAft>
              <a:buClr>
                <a:schemeClr val="dk2"/>
              </a:buClr>
              <a:buSzPts val="1800"/>
            </a:pPr>
            <a:r>
              <a:rPr lang="hu-HU" sz="800" dirty="0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  <a:sym typeface="Roboto Mono"/>
              </a:rPr>
              <a:t>F</a:t>
            </a:r>
            <a:r>
              <a:rPr lang="en-GB" sz="800" dirty="0" err="1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  <a:sym typeface="Roboto Mono"/>
              </a:rPr>
              <a:t>orrás</a:t>
            </a:r>
            <a:r>
              <a:rPr lang="en-GB" sz="800" dirty="0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  <a:sym typeface="Roboto Mono"/>
              </a:rPr>
              <a:t>: </a:t>
            </a:r>
            <a:r>
              <a:rPr lang="hu-HU" sz="800" dirty="0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IPCC, </a:t>
            </a:r>
            <a:r>
              <a:rPr lang="hu-HU" sz="800" dirty="0" err="1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Sixth</a:t>
            </a:r>
            <a:r>
              <a:rPr lang="hu-HU" sz="800" dirty="0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hu-HU" sz="800" dirty="0" err="1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Assessment</a:t>
            </a:r>
            <a:r>
              <a:rPr lang="hu-HU" sz="800" dirty="0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hu-HU" sz="800" dirty="0" err="1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Report</a:t>
            </a:r>
            <a:r>
              <a:rPr lang="hu-HU" sz="800" dirty="0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 – </a:t>
            </a:r>
            <a:r>
              <a:rPr lang="hu-HU" sz="800" dirty="0" err="1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Climate</a:t>
            </a:r>
            <a:r>
              <a:rPr lang="hu-HU" sz="800" dirty="0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hu-HU" sz="800" dirty="0" err="1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Change</a:t>
            </a:r>
            <a:r>
              <a:rPr lang="hu-HU" sz="800" dirty="0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 2021: The </a:t>
            </a:r>
            <a:r>
              <a:rPr lang="hu-HU" sz="800" dirty="0" err="1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Physical</a:t>
            </a:r>
            <a:r>
              <a:rPr lang="hu-HU" sz="800" dirty="0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 Science </a:t>
            </a:r>
            <a:r>
              <a:rPr lang="hu-HU" sz="800" dirty="0" err="1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Basis</a:t>
            </a:r>
            <a:r>
              <a:rPr lang="en-HU" sz="800" dirty="0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hu-HU" sz="800" dirty="0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https://www.ipcc.ch/report/ar6/wg1/</a:t>
            </a:r>
            <a:endParaRPr sz="800" dirty="0">
              <a:solidFill>
                <a:schemeClr val="bg1"/>
              </a:solidFill>
              <a:highlight>
                <a:srgbClr val="000000"/>
              </a:highlight>
              <a:latin typeface="Roboto" panose="02000000000000000000" pitchFamily="2" charset="0"/>
              <a:ea typeface="Roboto" panose="02000000000000000000" pitchFamily="2" charset="0"/>
              <a:sym typeface="Roboto Mon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5"/>
          <p:cNvSpPr txBox="1"/>
          <p:nvPr/>
        </p:nvSpPr>
        <p:spPr>
          <a:xfrm>
            <a:off x="311700" y="196800"/>
            <a:ext cx="3443436" cy="1039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2800"/>
              <a:buFont typeface="Roboto Mono"/>
              <a:buNone/>
            </a:pPr>
            <a:r>
              <a:rPr lang="en-GB" sz="1700" b="0" i="0" u="none" strike="noStrike" cap="none" dirty="0" err="1">
                <a:solidFill>
                  <a:schemeClr val="dk1"/>
                </a:solidFill>
                <a:highlight>
                  <a:srgbClr val="A5EA00"/>
                </a:highlight>
                <a:latin typeface="Roboto Mono"/>
                <a:ea typeface="Roboto Mono"/>
                <a:cs typeface="Roboto Mono"/>
                <a:sym typeface="Roboto Mono"/>
              </a:rPr>
              <a:t>Kiugróan</a:t>
            </a:r>
            <a:r>
              <a:rPr lang="en-GB" sz="1700" b="0" i="0" u="none" strike="noStrike" cap="none" dirty="0">
                <a:solidFill>
                  <a:schemeClr val="dk1"/>
                </a:solidFill>
                <a:highlight>
                  <a:srgbClr val="A5EA00"/>
                </a:highlight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-GB" sz="1700" b="0" i="0" u="none" strike="noStrike" cap="none" dirty="0" err="1">
                <a:solidFill>
                  <a:schemeClr val="dk1"/>
                </a:solidFill>
                <a:highlight>
                  <a:srgbClr val="A5EA00"/>
                </a:highlight>
                <a:latin typeface="Roboto Mono"/>
                <a:ea typeface="Roboto Mono"/>
                <a:cs typeface="Roboto Mono"/>
                <a:sym typeface="Roboto Mono"/>
              </a:rPr>
              <a:t>magas</a:t>
            </a:r>
            <a:r>
              <a:rPr lang="en-GB" sz="1700" b="0" i="0" u="none" strike="noStrike" cap="none" dirty="0">
                <a:solidFill>
                  <a:schemeClr val="dk1"/>
                </a:solidFill>
                <a:highlight>
                  <a:srgbClr val="A5EA00"/>
                </a:highlight>
                <a:latin typeface="Roboto Mono"/>
                <a:ea typeface="Roboto Mono"/>
                <a:cs typeface="Roboto Mono"/>
                <a:sym typeface="Roboto Mono"/>
              </a:rPr>
              <a:t> a </a:t>
            </a:r>
            <a:r>
              <a:rPr lang="en-GB" sz="1700" b="0" i="0" u="none" strike="noStrike" cap="none" dirty="0" err="1">
                <a:solidFill>
                  <a:schemeClr val="dk1"/>
                </a:solidFill>
                <a:highlight>
                  <a:srgbClr val="A5EA00"/>
                </a:highlight>
                <a:latin typeface="Roboto Mono"/>
                <a:ea typeface="Roboto Mono"/>
                <a:cs typeface="Roboto Mono"/>
                <a:sym typeface="Roboto Mono"/>
              </a:rPr>
              <a:t>légkör</a:t>
            </a:r>
            <a:r>
              <a:rPr lang="en-GB" sz="1700" b="0" i="0" u="none" strike="noStrike" cap="none" dirty="0">
                <a:solidFill>
                  <a:schemeClr val="dk1"/>
                </a:solidFill>
                <a:highlight>
                  <a:srgbClr val="A5EA00"/>
                </a:highlight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-GB" sz="1700" b="0" i="0" u="none" strike="noStrike" cap="none" dirty="0" err="1">
                <a:solidFill>
                  <a:schemeClr val="dk1"/>
                </a:solidFill>
                <a:highlight>
                  <a:srgbClr val="A5EA00"/>
                </a:highlight>
                <a:latin typeface="Roboto Mono"/>
                <a:ea typeface="Roboto Mono"/>
                <a:cs typeface="Roboto Mono"/>
                <a:sym typeface="Roboto Mono"/>
              </a:rPr>
              <a:t>szén-dioxid</a:t>
            </a:r>
            <a:r>
              <a:rPr lang="hu-HU" sz="1700" b="0" i="0" u="none" strike="noStrike" cap="none" dirty="0">
                <a:solidFill>
                  <a:schemeClr val="dk1"/>
                </a:solidFill>
                <a:highlight>
                  <a:srgbClr val="A5EA00"/>
                </a:highlight>
                <a:latin typeface="Roboto Mono"/>
                <a:ea typeface="Roboto Mono"/>
                <a:cs typeface="Roboto Mono"/>
                <a:sym typeface="Roboto Mono"/>
              </a:rPr>
              <a:t>-</a:t>
            </a:r>
            <a:r>
              <a:rPr lang="en-GB" sz="1700" b="0" i="0" u="none" strike="noStrike" cap="none" dirty="0" err="1">
                <a:solidFill>
                  <a:schemeClr val="dk1"/>
                </a:solidFill>
                <a:highlight>
                  <a:srgbClr val="A5EA00"/>
                </a:highlight>
                <a:latin typeface="Roboto Mono"/>
                <a:ea typeface="Roboto Mono"/>
                <a:cs typeface="Roboto Mono"/>
                <a:sym typeface="Roboto Mono"/>
              </a:rPr>
              <a:t>tartalma</a:t>
            </a:r>
            <a:endParaRPr sz="1700" b="0" i="0" u="none" strike="noStrike" cap="none" dirty="0">
              <a:solidFill>
                <a:schemeClr val="dk1"/>
              </a:solidFill>
              <a:highlight>
                <a:srgbClr val="A5EA00"/>
              </a:highlight>
              <a:latin typeface="Roboto Mono"/>
              <a:ea typeface="Roboto Mono"/>
              <a:cs typeface="Roboto Mono"/>
              <a:sym typeface="Roboto Mono"/>
            </a:endParaRPr>
          </a:p>
        </p:txBody>
      </p:sp>
      <p:grpSp>
        <p:nvGrpSpPr>
          <p:cNvPr id="166" name="Google Shape;166;p15"/>
          <p:cNvGrpSpPr/>
          <p:nvPr/>
        </p:nvGrpSpPr>
        <p:grpSpPr>
          <a:xfrm>
            <a:off x="2911976" y="868612"/>
            <a:ext cx="477809" cy="3508359"/>
            <a:chOff x="8382797" y="1178701"/>
            <a:chExt cx="477809" cy="3508359"/>
          </a:xfrm>
        </p:grpSpPr>
        <p:sp>
          <p:nvSpPr>
            <p:cNvPr id="167" name="Google Shape;167;p15"/>
            <p:cNvSpPr txBox="1"/>
            <p:nvPr/>
          </p:nvSpPr>
          <p:spPr>
            <a:xfrm>
              <a:off x="8382797" y="4440839"/>
              <a:ext cx="477809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1000" b="0" i="0" u="none" strike="noStrike" cap="none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160</a:t>
              </a:r>
              <a:endParaRPr/>
            </a:p>
          </p:txBody>
        </p:sp>
        <p:sp>
          <p:nvSpPr>
            <p:cNvPr id="168" name="Google Shape;168;p15"/>
            <p:cNvSpPr txBox="1"/>
            <p:nvPr/>
          </p:nvSpPr>
          <p:spPr>
            <a:xfrm>
              <a:off x="8382797" y="4209107"/>
              <a:ext cx="477809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1000" b="0" i="0" u="none" strike="noStrike" cap="none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180</a:t>
              </a:r>
              <a:endParaRPr/>
            </a:p>
          </p:txBody>
        </p:sp>
        <p:sp>
          <p:nvSpPr>
            <p:cNvPr id="169" name="Google Shape;169;p15"/>
            <p:cNvSpPr txBox="1"/>
            <p:nvPr/>
          </p:nvSpPr>
          <p:spPr>
            <a:xfrm>
              <a:off x="8382797" y="3971113"/>
              <a:ext cx="477809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1000" b="0" i="0" u="none" strike="noStrike" cap="none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200</a:t>
              </a:r>
              <a:endParaRPr/>
            </a:p>
          </p:txBody>
        </p:sp>
        <p:sp>
          <p:nvSpPr>
            <p:cNvPr id="170" name="Google Shape;170;p15"/>
            <p:cNvSpPr txBox="1"/>
            <p:nvPr/>
          </p:nvSpPr>
          <p:spPr>
            <a:xfrm>
              <a:off x="8382797" y="3712695"/>
              <a:ext cx="477809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1000" b="0" i="0" u="none" strike="noStrike" cap="none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220</a:t>
              </a:r>
              <a:endParaRPr/>
            </a:p>
          </p:txBody>
        </p:sp>
        <p:sp>
          <p:nvSpPr>
            <p:cNvPr id="171" name="Google Shape;171;p15"/>
            <p:cNvSpPr txBox="1"/>
            <p:nvPr/>
          </p:nvSpPr>
          <p:spPr>
            <a:xfrm>
              <a:off x="8382797" y="3474701"/>
              <a:ext cx="477809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1000" b="0" i="0" u="none" strike="noStrike" cap="none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240</a:t>
              </a:r>
              <a:endParaRPr/>
            </a:p>
          </p:txBody>
        </p:sp>
        <p:sp>
          <p:nvSpPr>
            <p:cNvPr id="172" name="Google Shape;172;p15"/>
            <p:cNvSpPr txBox="1"/>
            <p:nvPr/>
          </p:nvSpPr>
          <p:spPr>
            <a:xfrm>
              <a:off x="8382797" y="3210697"/>
              <a:ext cx="477809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1000" b="0" i="0" u="none" strike="noStrike" cap="none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260</a:t>
              </a:r>
              <a:endParaRPr/>
            </a:p>
          </p:txBody>
        </p:sp>
        <p:sp>
          <p:nvSpPr>
            <p:cNvPr id="173" name="Google Shape;173;p15"/>
            <p:cNvSpPr txBox="1"/>
            <p:nvPr/>
          </p:nvSpPr>
          <p:spPr>
            <a:xfrm>
              <a:off x="8382797" y="2963691"/>
              <a:ext cx="477809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1000" b="0" i="0" u="none" strike="noStrike" cap="none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280</a:t>
              </a:r>
              <a:endParaRPr/>
            </a:p>
          </p:txBody>
        </p:sp>
        <p:sp>
          <p:nvSpPr>
            <p:cNvPr id="174" name="Google Shape;174;p15"/>
            <p:cNvSpPr txBox="1"/>
            <p:nvPr/>
          </p:nvSpPr>
          <p:spPr>
            <a:xfrm>
              <a:off x="8382797" y="2710277"/>
              <a:ext cx="477809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1000" b="0" i="0" u="none" strike="noStrike" cap="none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300</a:t>
              </a:r>
              <a:endParaRPr/>
            </a:p>
          </p:txBody>
        </p:sp>
        <p:sp>
          <p:nvSpPr>
            <p:cNvPr id="175" name="Google Shape;175;p15"/>
            <p:cNvSpPr txBox="1"/>
            <p:nvPr/>
          </p:nvSpPr>
          <p:spPr>
            <a:xfrm>
              <a:off x="8382797" y="2462977"/>
              <a:ext cx="477809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1000" b="0" i="0" u="none" strike="noStrike" cap="none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320</a:t>
              </a:r>
              <a:endParaRPr/>
            </a:p>
          </p:txBody>
        </p:sp>
        <p:sp>
          <p:nvSpPr>
            <p:cNvPr id="176" name="Google Shape;176;p15"/>
            <p:cNvSpPr txBox="1"/>
            <p:nvPr/>
          </p:nvSpPr>
          <p:spPr>
            <a:xfrm>
              <a:off x="8382797" y="2192601"/>
              <a:ext cx="477809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1000" b="0" i="0" u="none" strike="noStrike" cap="none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340</a:t>
              </a:r>
              <a:endParaRPr/>
            </a:p>
          </p:txBody>
        </p:sp>
        <p:sp>
          <p:nvSpPr>
            <p:cNvPr id="177" name="Google Shape;177;p15"/>
            <p:cNvSpPr txBox="1"/>
            <p:nvPr/>
          </p:nvSpPr>
          <p:spPr>
            <a:xfrm>
              <a:off x="8382797" y="1939530"/>
              <a:ext cx="477809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1000" b="0" i="0" u="none" strike="noStrike" cap="none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360</a:t>
              </a:r>
              <a:endParaRPr/>
            </a:p>
          </p:txBody>
        </p:sp>
        <p:sp>
          <p:nvSpPr>
            <p:cNvPr id="178" name="Google Shape;178;p15"/>
            <p:cNvSpPr txBox="1"/>
            <p:nvPr/>
          </p:nvSpPr>
          <p:spPr>
            <a:xfrm>
              <a:off x="8382797" y="1676553"/>
              <a:ext cx="477809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1000" b="0" i="0" u="none" strike="noStrike" cap="none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380</a:t>
              </a:r>
              <a:endParaRPr/>
            </a:p>
          </p:txBody>
        </p:sp>
        <p:sp>
          <p:nvSpPr>
            <p:cNvPr id="179" name="Google Shape;179;p15"/>
            <p:cNvSpPr txBox="1"/>
            <p:nvPr/>
          </p:nvSpPr>
          <p:spPr>
            <a:xfrm>
              <a:off x="8382797" y="1425694"/>
              <a:ext cx="477809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1000" b="0" i="0" u="none" strike="noStrike" cap="none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400</a:t>
              </a:r>
              <a:endParaRPr/>
            </a:p>
          </p:txBody>
        </p:sp>
        <p:sp>
          <p:nvSpPr>
            <p:cNvPr id="180" name="Google Shape;180;p15"/>
            <p:cNvSpPr txBox="1"/>
            <p:nvPr/>
          </p:nvSpPr>
          <p:spPr>
            <a:xfrm>
              <a:off x="8382797" y="1178701"/>
              <a:ext cx="477809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1000" b="0" i="0" u="none" strike="noStrike" cap="none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420</a:t>
              </a:r>
              <a:endParaRPr/>
            </a:p>
          </p:txBody>
        </p:sp>
      </p:grpSp>
      <p:pic>
        <p:nvPicPr>
          <p:cNvPr id="181" name="Google Shape;181;p15"/>
          <p:cNvPicPr preferRelativeResize="0"/>
          <p:nvPr/>
        </p:nvPicPr>
        <p:blipFill rotWithShape="1">
          <a:blip r:embed="rId3">
            <a:alphaModFix/>
          </a:blip>
          <a:srcRect l="4431" t="458" r="4586" b="2604"/>
          <a:stretch/>
        </p:blipFill>
        <p:spPr>
          <a:xfrm>
            <a:off x="3415830" y="943479"/>
            <a:ext cx="4804175" cy="3380536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5"/>
          <p:cNvSpPr txBox="1"/>
          <p:nvPr/>
        </p:nvSpPr>
        <p:spPr>
          <a:xfrm rot="-5400000">
            <a:off x="1095317" y="2517609"/>
            <a:ext cx="3394479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7C73"/>
              </a:buClr>
              <a:buSzPts val="1800"/>
              <a:buFont typeface="Arial"/>
              <a:buNone/>
            </a:pPr>
            <a:r>
              <a:rPr lang="en-GB" sz="1000" b="0" i="0" u="none" strike="noStrike" cap="none">
                <a:solidFill>
                  <a:srgbClr val="363636"/>
                </a:solidFill>
                <a:latin typeface="Roboto Mono"/>
                <a:ea typeface="Roboto Mono"/>
                <a:cs typeface="Roboto Mono"/>
                <a:sym typeface="Roboto Mono"/>
              </a:rPr>
              <a:t>Szén-dioxid-koncentráció (ppm)</a:t>
            </a:r>
            <a:endParaRPr/>
          </a:p>
        </p:txBody>
      </p:sp>
      <p:sp>
        <p:nvSpPr>
          <p:cNvPr id="183" name="Google Shape;183;p15"/>
          <p:cNvSpPr txBox="1"/>
          <p:nvPr/>
        </p:nvSpPr>
        <p:spPr>
          <a:xfrm rot="-5400000">
            <a:off x="6981390" y="2401632"/>
            <a:ext cx="376347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7C73"/>
              </a:buClr>
              <a:buSzPts val="1800"/>
              <a:buFont typeface="Arial"/>
              <a:buNone/>
            </a:pPr>
            <a:r>
              <a:rPr lang="en-GB" sz="1000" b="0" i="0" u="none" strike="noStrike" cap="none" dirty="0" err="1">
                <a:solidFill>
                  <a:srgbClr val="363636"/>
                </a:solidFill>
                <a:latin typeface="Roboto Mono"/>
                <a:ea typeface="Roboto Mono"/>
                <a:cs typeface="Roboto Mono"/>
                <a:sym typeface="Roboto Mono"/>
              </a:rPr>
              <a:t>Hőmérsékleti</a:t>
            </a:r>
            <a:r>
              <a:rPr lang="en-GB" sz="1000" b="0" i="0" u="none" strike="noStrike" cap="none" dirty="0">
                <a:solidFill>
                  <a:srgbClr val="363636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-GB" sz="1000" b="0" i="0" u="none" strike="noStrike" cap="none" dirty="0" err="1">
                <a:solidFill>
                  <a:srgbClr val="363636"/>
                </a:solidFill>
                <a:latin typeface="Roboto Mono"/>
                <a:ea typeface="Roboto Mono"/>
                <a:cs typeface="Roboto Mono"/>
                <a:sym typeface="Roboto Mono"/>
              </a:rPr>
              <a:t>anomália</a:t>
            </a:r>
            <a:r>
              <a:rPr lang="en-GB" sz="1000" b="0" i="0" u="none" strike="noStrike" cap="none" dirty="0">
                <a:solidFill>
                  <a:srgbClr val="363636"/>
                </a:solidFill>
                <a:latin typeface="Roboto Mono"/>
                <a:ea typeface="Roboto Mono"/>
                <a:cs typeface="Roboto Mono"/>
                <a:sym typeface="Roboto Mono"/>
              </a:rPr>
              <a:t> (</a:t>
            </a:r>
            <a:r>
              <a:rPr lang="en-GB" sz="1000" b="0" i="0" u="none" strike="noStrike" cap="none" dirty="0" err="1">
                <a:solidFill>
                  <a:srgbClr val="363636"/>
                </a:solidFill>
                <a:latin typeface="Roboto Mono"/>
                <a:ea typeface="Roboto Mono"/>
                <a:cs typeface="Roboto Mono"/>
                <a:sym typeface="Roboto Mono"/>
              </a:rPr>
              <a:t>eltérés</a:t>
            </a:r>
            <a:r>
              <a:rPr lang="en-GB" sz="1000" b="0" i="0" u="none" strike="noStrike" cap="none" dirty="0">
                <a:solidFill>
                  <a:srgbClr val="363636"/>
                </a:solidFill>
                <a:latin typeface="Roboto Mono"/>
                <a:ea typeface="Roboto Mono"/>
                <a:cs typeface="Roboto Mono"/>
                <a:sym typeface="Roboto Mono"/>
              </a:rPr>
              <a:t>) Celsius-</a:t>
            </a:r>
            <a:r>
              <a:rPr lang="en-GB" sz="1000" b="0" i="0" u="none" strike="noStrike" cap="none" dirty="0" err="1">
                <a:solidFill>
                  <a:srgbClr val="363636"/>
                </a:solidFill>
                <a:latin typeface="Roboto Mono"/>
                <a:ea typeface="Roboto Mono"/>
                <a:cs typeface="Roboto Mono"/>
                <a:sym typeface="Roboto Mono"/>
              </a:rPr>
              <a:t>fokban</a:t>
            </a:r>
            <a:r>
              <a:rPr lang="en-GB" sz="1000" b="0" i="0" u="none" strike="noStrike" cap="none" dirty="0">
                <a:solidFill>
                  <a:srgbClr val="363636"/>
                </a:solidFill>
                <a:latin typeface="Roboto Mono"/>
                <a:ea typeface="Roboto Mono"/>
                <a:cs typeface="Roboto Mono"/>
                <a:sym typeface="Roboto Mono"/>
              </a:rPr>
              <a:t> (</a:t>
            </a:r>
            <a:r>
              <a:rPr lang="en-GB" sz="1000" b="0" i="0" u="none" strike="noStrike" cap="none" dirty="0" err="1">
                <a:solidFill>
                  <a:srgbClr val="363636"/>
                </a:solidFill>
                <a:latin typeface="Roboto Mono"/>
                <a:ea typeface="Roboto Mono"/>
                <a:cs typeface="Roboto Mono"/>
                <a:sym typeface="Roboto Mono"/>
              </a:rPr>
              <a:t>az</a:t>
            </a:r>
            <a:r>
              <a:rPr lang="en-GB" sz="1000" b="0" i="0" u="none" strike="noStrike" cap="none" dirty="0">
                <a:solidFill>
                  <a:srgbClr val="363636"/>
                </a:solidFill>
                <a:latin typeface="Roboto Mono"/>
                <a:ea typeface="Roboto Mono"/>
                <a:cs typeface="Roboto Mono"/>
                <a:sym typeface="Roboto Mono"/>
              </a:rPr>
              <a:t> 1850–1900 </a:t>
            </a:r>
            <a:r>
              <a:rPr lang="en-GB" sz="1000" b="0" i="0" u="none" strike="noStrike" cap="none" dirty="0" err="1">
                <a:solidFill>
                  <a:srgbClr val="363636"/>
                </a:solidFill>
                <a:latin typeface="Roboto Mono"/>
                <a:ea typeface="Roboto Mono"/>
                <a:cs typeface="Roboto Mono"/>
                <a:sym typeface="Roboto Mono"/>
              </a:rPr>
              <a:t>közötti</a:t>
            </a:r>
            <a:r>
              <a:rPr lang="en-GB" sz="1000" b="0" i="0" u="none" strike="noStrike" cap="none" dirty="0">
                <a:solidFill>
                  <a:srgbClr val="363636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-GB" sz="1000" b="0" i="0" u="none" strike="noStrike" cap="none" dirty="0" err="1">
                <a:solidFill>
                  <a:srgbClr val="363636"/>
                </a:solidFill>
                <a:latin typeface="Roboto Mono"/>
                <a:ea typeface="Roboto Mono"/>
                <a:cs typeface="Roboto Mono"/>
                <a:sym typeface="Roboto Mono"/>
              </a:rPr>
              <a:t>időszakhoz</a:t>
            </a:r>
            <a:r>
              <a:rPr lang="en-GB" sz="1000" b="0" i="0" u="none" strike="noStrike" cap="none" dirty="0">
                <a:solidFill>
                  <a:srgbClr val="363636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-GB" sz="1000" b="0" i="0" u="none" strike="noStrike" cap="none" dirty="0" err="1">
                <a:solidFill>
                  <a:srgbClr val="363636"/>
                </a:solidFill>
                <a:latin typeface="Roboto Mono"/>
                <a:ea typeface="Roboto Mono"/>
                <a:cs typeface="Roboto Mono"/>
                <a:sym typeface="Roboto Mono"/>
              </a:rPr>
              <a:t>viszonyítva</a:t>
            </a:r>
            <a:r>
              <a:rPr lang="en-GB" sz="1000" b="0" i="0" u="none" strike="noStrike" cap="none" dirty="0">
                <a:solidFill>
                  <a:srgbClr val="363636"/>
                </a:solidFill>
                <a:latin typeface="Roboto Mono"/>
                <a:ea typeface="Roboto Mono"/>
                <a:cs typeface="Roboto Mono"/>
                <a:sym typeface="Roboto Mono"/>
              </a:rPr>
              <a:t>)</a:t>
            </a:r>
            <a:endParaRPr dirty="0"/>
          </a:p>
        </p:txBody>
      </p:sp>
      <p:sp>
        <p:nvSpPr>
          <p:cNvPr id="184" name="Google Shape;184;p15"/>
          <p:cNvSpPr txBox="1"/>
          <p:nvPr/>
        </p:nvSpPr>
        <p:spPr>
          <a:xfrm>
            <a:off x="4185402" y="553229"/>
            <a:ext cx="347759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7C73"/>
              </a:buClr>
              <a:buSzPts val="1800"/>
              <a:buFont typeface="Arial"/>
              <a:buNone/>
            </a:pPr>
            <a:r>
              <a:rPr lang="en-GB" sz="1100" b="0" i="0" u="none" strike="noStrike" cap="none" dirty="0">
                <a:solidFill>
                  <a:srgbClr val="3A484F"/>
                </a:solidFill>
                <a:latin typeface="Roboto Mono"/>
                <a:ea typeface="Roboto Mono"/>
                <a:cs typeface="Roboto Mono"/>
                <a:sym typeface="Roboto Mono"/>
              </a:rPr>
              <a:t>2021-ben a </a:t>
            </a:r>
            <a:r>
              <a:rPr lang="en-GB" sz="1100" b="0" i="0" u="none" strike="noStrike" cap="none" dirty="0" err="1">
                <a:solidFill>
                  <a:srgbClr val="3A484F"/>
                </a:solidFill>
                <a:latin typeface="Roboto Mono"/>
                <a:ea typeface="Roboto Mono"/>
                <a:cs typeface="Roboto Mono"/>
                <a:sym typeface="Roboto Mono"/>
              </a:rPr>
              <a:t>légköri</a:t>
            </a:r>
            <a:r>
              <a:rPr lang="en-GB" sz="1100" b="0" i="0" u="none" strike="noStrike" cap="none" dirty="0">
                <a:solidFill>
                  <a:srgbClr val="3A484F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-GB" sz="1100" b="0" i="0" u="none" strike="noStrike" cap="none" dirty="0" err="1">
                <a:solidFill>
                  <a:srgbClr val="3A484F"/>
                </a:solidFill>
                <a:latin typeface="Roboto Mono"/>
                <a:ea typeface="Roboto Mono"/>
                <a:cs typeface="Roboto Mono"/>
                <a:sym typeface="Roboto Mono"/>
              </a:rPr>
              <a:t>globális</a:t>
            </a:r>
            <a:r>
              <a:rPr lang="en-GB" sz="1100" b="0" i="0" u="none" strike="noStrike" cap="none" dirty="0">
                <a:solidFill>
                  <a:srgbClr val="3A484F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-GB" sz="1100" b="0" i="0" u="none" strike="noStrike" cap="none" dirty="0" err="1">
                <a:solidFill>
                  <a:srgbClr val="3A484F"/>
                </a:solidFill>
                <a:latin typeface="Roboto Mono"/>
                <a:ea typeface="Roboto Mono"/>
                <a:cs typeface="Roboto Mono"/>
                <a:sym typeface="Roboto Mono"/>
              </a:rPr>
              <a:t>átlagos</a:t>
            </a:r>
            <a:r>
              <a:rPr lang="en-GB" sz="1100" b="0" i="0" u="none" strike="noStrike" cap="none" dirty="0">
                <a:solidFill>
                  <a:srgbClr val="3A484F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endParaRPr dirty="0"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7C73"/>
              </a:buClr>
              <a:buSzPts val="1800"/>
              <a:buFont typeface="Arial"/>
              <a:buNone/>
            </a:pPr>
            <a:r>
              <a:rPr lang="en-GB" sz="1100" b="0" i="0" u="none" strike="noStrike" cap="none" dirty="0" err="1">
                <a:solidFill>
                  <a:srgbClr val="3A484F"/>
                </a:solidFill>
                <a:latin typeface="Roboto Mono"/>
                <a:ea typeface="Roboto Mono"/>
                <a:cs typeface="Roboto Mono"/>
                <a:sym typeface="Roboto Mono"/>
              </a:rPr>
              <a:t>szén-dioxid-koncentráció</a:t>
            </a:r>
            <a:r>
              <a:rPr lang="en-GB" sz="1100" b="0" i="0" u="none" strike="noStrike" cap="none" dirty="0">
                <a:solidFill>
                  <a:srgbClr val="3A484F"/>
                </a:solidFill>
                <a:latin typeface="Roboto Mono"/>
                <a:ea typeface="Roboto Mono"/>
                <a:cs typeface="Roboto Mono"/>
                <a:sym typeface="Roboto Mono"/>
              </a:rPr>
              <a:t>: 415 ppm</a:t>
            </a:r>
            <a:endParaRPr dirty="0"/>
          </a:p>
        </p:txBody>
      </p:sp>
      <p:grpSp>
        <p:nvGrpSpPr>
          <p:cNvPr id="185" name="Google Shape;185;p15"/>
          <p:cNvGrpSpPr/>
          <p:nvPr/>
        </p:nvGrpSpPr>
        <p:grpSpPr>
          <a:xfrm>
            <a:off x="4607095" y="1590473"/>
            <a:ext cx="2127025" cy="491125"/>
            <a:chOff x="90844" y="4453763"/>
            <a:chExt cx="2127025" cy="491125"/>
          </a:xfrm>
        </p:grpSpPr>
        <p:grpSp>
          <p:nvGrpSpPr>
            <p:cNvPr id="186" name="Google Shape;186;p15"/>
            <p:cNvGrpSpPr/>
            <p:nvPr/>
          </p:nvGrpSpPr>
          <p:grpSpPr>
            <a:xfrm>
              <a:off x="99611" y="4453763"/>
              <a:ext cx="2118258" cy="279618"/>
              <a:chOff x="2493816" y="4714490"/>
              <a:chExt cx="2118258" cy="279618"/>
            </a:xfrm>
          </p:grpSpPr>
          <p:grpSp>
            <p:nvGrpSpPr>
              <p:cNvPr id="187" name="Google Shape;187;p15"/>
              <p:cNvGrpSpPr/>
              <p:nvPr/>
            </p:nvGrpSpPr>
            <p:grpSpPr>
              <a:xfrm>
                <a:off x="2841025" y="4714490"/>
                <a:ext cx="1771049" cy="279618"/>
                <a:chOff x="4227514" y="4792811"/>
                <a:chExt cx="1771049" cy="279618"/>
              </a:xfrm>
            </p:grpSpPr>
            <p:sp>
              <p:nvSpPr>
                <p:cNvPr id="188" name="Google Shape;188;p15"/>
                <p:cNvSpPr txBox="1"/>
                <p:nvPr/>
              </p:nvSpPr>
              <p:spPr>
                <a:xfrm>
                  <a:off x="4227514" y="4792811"/>
                  <a:ext cx="1771049" cy="23079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5C7C73"/>
                    </a:buClr>
                    <a:buSzPts val="1800"/>
                    <a:buFont typeface="Arial"/>
                    <a:buNone/>
                  </a:pPr>
                  <a:r>
                    <a:rPr lang="en-GB" sz="900" b="0" i="0" u="none" strike="noStrike" cap="none" dirty="0" err="1">
                      <a:solidFill>
                        <a:srgbClr val="3A484F"/>
                      </a:solidFill>
                      <a:latin typeface="Roboto Mono"/>
                      <a:ea typeface="Roboto Mono"/>
                      <a:cs typeface="Roboto Mono"/>
                      <a:sym typeface="Roboto Mono"/>
                    </a:rPr>
                    <a:t>Szén-dioxid</a:t>
                  </a:r>
                  <a:r>
                    <a:rPr lang="en-GB" sz="900" b="0" i="0" u="none" strike="noStrike" cap="none" dirty="0">
                      <a:solidFill>
                        <a:srgbClr val="3A484F"/>
                      </a:solidFill>
                      <a:latin typeface="Roboto Mono"/>
                      <a:ea typeface="Roboto Mono"/>
                      <a:cs typeface="Roboto Mono"/>
                      <a:sym typeface="Roboto Mono"/>
                    </a:rPr>
                    <a:t> (CO )</a:t>
                  </a:r>
                  <a:endParaRPr sz="1050" dirty="0"/>
                </a:p>
              </p:txBody>
            </p:sp>
            <p:sp>
              <p:nvSpPr>
                <p:cNvPr id="189" name="Google Shape;189;p15"/>
                <p:cNvSpPr txBox="1"/>
                <p:nvPr/>
              </p:nvSpPr>
              <p:spPr>
                <a:xfrm>
                  <a:off x="5254430" y="4872415"/>
                  <a:ext cx="225468" cy="20001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 sz="700" b="0" i="0" u="none" strike="noStrike" cap="none" dirty="0">
                      <a:solidFill>
                        <a:srgbClr val="3A484F"/>
                      </a:solidFill>
                      <a:latin typeface="Roboto Mono"/>
                      <a:ea typeface="Roboto Mono"/>
                      <a:cs typeface="Roboto Mono"/>
                      <a:sym typeface="Roboto Mono"/>
                    </a:rPr>
                    <a:t>2</a:t>
                  </a:r>
                  <a:endParaRPr sz="700" b="0" i="0" u="none" strike="noStrike" cap="none" dirty="0">
                    <a:solidFill>
                      <a:srgbClr val="3A484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190" name="Google Shape;190;p15"/>
              <p:cNvCxnSpPr/>
              <p:nvPr/>
            </p:nvCxnSpPr>
            <p:spPr>
              <a:xfrm>
                <a:off x="2493816" y="4846182"/>
                <a:ext cx="372915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A484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191" name="Google Shape;191;p15"/>
            <p:cNvGrpSpPr/>
            <p:nvPr/>
          </p:nvGrpSpPr>
          <p:grpSpPr>
            <a:xfrm>
              <a:off x="90844" y="4714096"/>
              <a:ext cx="1902183" cy="230792"/>
              <a:chOff x="3443291" y="4719029"/>
              <a:chExt cx="1902183" cy="230792"/>
            </a:xfrm>
          </p:grpSpPr>
          <p:sp>
            <p:nvSpPr>
              <p:cNvPr id="192" name="Google Shape;192;p15"/>
              <p:cNvSpPr txBox="1"/>
              <p:nvPr/>
            </p:nvSpPr>
            <p:spPr>
              <a:xfrm>
                <a:off x="3799267" y="4719029"/>
                <a:ext cx="1546207" cy="2307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C7C73"/>
                  </a:buClr>
                  <a:buSzPts val="1800"/>
                  <a:buFont typeface="Arial"/>
                  <a:buNone/>
                </a:pPr>
                <a:r>
                  <a:rPr lang="en-GB" sz="900" b="0" i="0" u="none" strike="noStrike" cap="none" dirty="0" err="1">
                    <a:solidFill>
                      <a:srgbClr val="C00000"/>
                    </a:solidFill>
                    <a:latin typeface="Roboto Mono"/>
                    <a:ea typeface="Roboto Mono"/>
                    <a:cs typeface="Roboto Mono"/>
                    <a:sym typeface="Roboto Mono"/>
                  </a:rPr>
                  <a:t>Hőmérséklet</a:t>
                </a:r>
                <a:endParaRPr sz="900" b="0" i="0" u="none" strike="noStrike" cap="none" dirty="0">
                  <a:solidFill>
                    <a:srgbClr val="C00000"/>
                  </a:solidFill>
                  <a:latin typeface="Roboto Mono"/>
                  <a:ea typeface="Roboto Mono"/>
                  <a:cs typeface="Roboto Mono"/>
                  <a:sym typeface="Roboto Mono"/>
                </a:endParaRPr>
              </a:p>
            </p:txBody>
          </p:sp>
          <p:cxnSp>
            <p:nvCxnSpPr>
              <p:cNvPr id="193" name="Google Shape;193;p15"/>
              <p:cNvCxnSpPr/>
              <p:nvPr/>
            </p:nvCxnSpPr>
            <p:spPr>
              <a:xfrm>
                <a:off x="3443291" y="4854000"/>
                <a:ext cx="372915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grpSp>
        <p:nvGrpSpPr>
          <p:cNvPr id="194" name="Google Shape;194;p15"/>
          <p:cNvGrpSpPr/>
          <p:nvPr/>
        </p:nvGrpSpPr>
        <p:grpSpPr>
          <a:xfrm>
            <a:off x="3019357" y="4350276"/>
            <a:ext cx="5514299" cy="369332"/>
            <a:chOff x="3505273" y="4887924"/>
            <a:chExt cx="5100894" cy="369332"/>
          </a:xfrm>
        </p:grpSpPr>
        <p:sp>
          <p:nvSpPr>
            <p:cNvPr id="195" name="Google Shape;195;p15"/>
            <p:cNvSpPr txBox="1"/>
            <p:nvPr/>
          </p:nvSpPr>
          <p:spPr>
            <a:xfrm>
              <a:off x="3505273" y="4887924"/>
              <a:ext cx="943013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900" b="0" i="0" u="none" strike="noStrike" cap="none" dirty="0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800</a:t>
              </a:r>
              <a:r>
                <a:rPr lang="hu-HU" sz="900" b="0" i="0" u="none" strike="noStrike" cap="none" dirty="0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 </a:t>
              </a:r>
              <a:r>
                <a:rPr lang="en-GB" sz="900" b="0" i="0" u="none" strike="noStrike" cap="none" dirty="0" err="1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ezer</a:t>
              </a:r>
              <a:endParaRPr dirty="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900" b="0" i="0" u="none" strike="noStrike" cap="none" dirty="0" err="1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éve</a:t>
              </a:r>
              <a:endParaRPr sz="900" b="0" i="0" u="none" strike="noStrike" cap="none" dirty="0">
                <a:solidFill>
                  <a:srgbClr val="777777"/>
                </a:solidFill>
                <a:latin typeface="Roboto Mono"/>
                <a:ea typeface="Roboto Mono"/>
                <a:cs typeface="Roboto Mono"/>
                <a:sym typeface="Roboto Mono"/>
              </a:endParaRPr>
            </a:p>
          </p:txBody>
        </p:sp>
        <p:sp>
          <p:nvSpPr>
            <p:cNvPr id="196" name="Google Shape;196;p15"/>
            <p:cNvSpPr txBox="1"/>
            <p:nvPr/>
          </p:nvSpPr>
          <p:spPr>
            <a:xfrm>
              <a:off x="4557057" y="4887924"/>
              <a:ext cx="943013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900" b="0" i="0" u="none" strike="noStrike" cap="none" dirty="0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600</a:t>
              </a:r>
              <a:r>
                <a:rPr lang="hu-HU" sz="900" b="0" i="0" u="none" strike="noStrike" cap="none" dirty="0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 </a:t>
              </a:r>
              <a:r>
                <a:rPr lang="en-GB" sz="900" b="0" i="0" u="none" strike="noStrike" cap="none" dirty="0" err="1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ezer</a:t>
              </a:r>
              <a:endParaRPr dirty="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900" b="0" i="0" u="none" strike="noStrike" cap="none" dirty="0" err="1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éve</a:t>
              </a:r>
              <a:endParaRPr sz="900" b="0" i="0" u="none" strike="noStrike" cap="none" dirty="0">
                <a:solidFill>
                  <a:srgbClr val="777777"/>
                </a:solidFill>
                <a:latin typeface="Roboto Mono"/>
                <a:ea typeface="Roboto Mono"/>
                <a:cs typeface="Roboto Mono"/>
                <a:sym typeface="Roboto Mono"/>
              </a:endParaRPr>
            </a:p>
          </p:txBody>
        </p:sp>
        <p:sp>
          <p:nvSpPr>
            <p:cNvPr id="197" name="Google Shape;197;p15"/>
            <p:cNvSpPr txBox="1"/>
            <p:nvPr/>
          </p:nvSpPr>
          <p:spPr>
            <a:xfrm>
              <a:off x="5620168" y="4887924"/>
              <a:ext cx="943013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900" b="0" i="0" u="none" strike="noStrike" cap="none" dirty="0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400</a:t>
              </a:r>
              <a:r>
                <a:rPr lang="hu-HU" sz="900" b="0" i="0" u="none" strike="noStrike" cap="none" dirty="0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 </a:t>
              </a:r>
              <a:r>
                <a:rPr lang="en-GB" sz="900" b="0" i="0" u="none" strike="noStrike" cap="none" dirty="0" err="1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ezer</a:t>
              </a:r>
              <a:endParaRPr dirty="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900" b="0" i="0" u="none" strike="noStrike" cap="none" dirty="0" err="1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éve</a:t>
              </a:r>
              <a:endParaRPr sz="900" b="0" i="0" u="none" strike="noStrike" cap="none" dirty="0">
                <a:solidFill>
                  <a:srgbClr val="777777"/>
                </a:solidFill>
                <a:latin typeface="Roboto Mono"/>
                <a:ea typeface="Roboto Mono"/>
                <a:cs typeface="Roboto Mono"/>
                <a:sym typeface="Roboto Mono"/>
              </a:endParaRPr>
            </a:p>
          </p:txBody>
        </p:sp>
        <p:sp>
          <p:nvSpPr>
            <p:cNvPr id="198" name="Google Shape;198;p15"/>
            <p:cNvSpPr txBox="1"/>
            <p:nvPr/>
          </p:nvSpPr>
          <p:spPr>
            <a:xfrm>
              <a:off x="6691154" y="4887924"/>
              <a:ext cx="943013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900" b="0" i="0" u="none" strike="noStrike" cap="none" dirty="0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200</a:t>
              </a:r>
              <a:r>
                <a:rPr lang="hu-HU" sz="900" b="0" i="0" u="none" strike="noStrike" cap="none" dirty="0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 </a:t>
              </a:r>
              <a:r>
                <a:rPr lang="en-GB" sz="900" b="0" i="0" u="none" strike="noStrike" cap="none" dirty="0" err="1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ezer</a:t>
              </a:r>
              <a:endParaRPr dirty="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900" b="0" i="0" u="none" strike="noStrike" cap="none" dirty="0" err="1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éve</a:t>
              </a:r>
              <a:endParaRPr sz="900" b="0" i="0" u="none" strike="noStrike" cap="none" dirty="0">
                <a:solidFill>
                  <a:srgbClr val="777777"/>
                </a:solidFill>
                <a:latin typeface="Roboto Mono"/>
                <a:ea typeface="Roboto Mono"/>
                <a:cs typeface="Roboto Mono"/>
                <a:sym typeface="Roboto Mono"/>
              </a:endParaRPr>
            </a:p>
          </p:txBody>
        </p:sp>
        <p:sp>
          <p:nvSpPr>
            <p:cNvPr id="199" name="Google Shape;199;p15"/>
            <p:cNvSpPr txBox="1"/>
            <p:nvPr/>
          </p:nvSpPr>
          <p:spPr>
            <a:xfrm>
              <a:off x="7827490" y="4887924"/>
              <a:ext cx="778677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900" b="0" i="0" u="none" strike="noStrike" cap="none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JELEN</a:t>
              </a:r>
              <a:endParaRPr sz="900" b="0" i="0" u="none" strike="noStrike" cap="none">
                <a:solidFill>
                  <a:srgbClr val="777777"/>
                </a:solidFill>
                <a:latin typeface="Roboto Mono"/>
                <a:ea typeface="Roboto Mono"/>
                <a:cs typeface="Roboto Mono"/>
                <a:sym typeface="Roboto Mono"/>
              </a:endParaRPr>
            </a:p>
          </p:txBody>
        </p:sp>
      </p:grpSp>
      <p:grpSp>
        <p:nvGrpSpPr>
          <p:cNvPr id="200" name="Google Shape;200;p15"/>
          <p:cNvGrpSpPr/>
          <p:nvPr/>
        </p:nvGrpSpPr>
        <p:grpSpPr>
          <a:xfrm>
            <a:off x="8003806" y="873634"/>
            <a:ext cx="654515" cy="3503337"/>
            <a:chOff x="8382797" y="1183723"/>
            <a:chExt cx="477809" cy="3503337"/>
          </a:xfrm>
        </p:grpSpPr>
        <p:sp>
          <p:nvSpPr>
            <p:cNvPr id="201" name="Google Shape;201;p15"/>
            <p:cNvSpPr txBox="1"/>
            <p:nvPr/>
          </p:nvSpPr>
          <p:spPr>
            <a:xfrm>
              <a:off x="8382797" y="4440839"/>
              <a:ext cx="477809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1000" b="0" i="0" u="none" strike="noStrike" cap="none" dirty="0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–10</a:t>
              </a:r>
              <a:endParaRPr dirty="0"/>
            </a:p>
          </p:txBody>
        </p:sp>
        <p:sp>
          <p:nvSpPr>
            <p:cNvPr id="202" name="Google Shape;202;p15"/>
            <p:cNvSpPr txBox="1"/>
            <p:nvPr/>
          </p:nvSpPr>
          <p:spPr>
            <a:xfrm>
              <a:off x="8382797" y="4209107"/>
              <a:ext cx="477809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1000" b="0" i="0" u="none" strike="noStrike" cap="none" dirty="0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–8</a:t>
              </a:r>
              <a:endParaRPr dirty="0"/>
            </a:p>
          </p:txBody>
        </p:sp>
        <p:sp>
          <p:nvSpPr>
            <p:cNvPr id="203" name="Google Shape;203;p15"/>
            <p:cNvSpPr txBox="1"/>
            <p:nvPr/>
          </p:nvSpPr>
          <p:spPr>
            <a:xfrm>
              <a:off x="8382797" y="3971113"/>
              <a:ext cx="477809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1000" b="0" i="0" u="none" strike="noStrike" cap="none" dirty="0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–6</a:t>
              </a:r>
              <a:endParaRPr dirty="0"/>
            </a:p>
          </p:txBody>
        </p:sp>
        <p:sp>
          <p:nvSpPr>
            <p:cNvPr id="204" name="Google Shape;204;p15"/>
            <p:cNvSpPr txBox="1"/>
            <p:nvPr/>
          </p:nvSpPr>
          <p:spPr>
            <a:xfrm>
              <a:off x="8382797" y="3758170"/>
              <a:ext cx="477809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1000" b="0" i="0" u="none" strike="noStrike" cap="none" dirty="0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–4</a:t>
              </a:r>
              <a:endParaRPr dirty="0"/>
            </a:p>
          </p:txBody>
        </p:sp>
        <p:sp>
          <p:nvSpPr>
            <p:cNvPr id="205" name="Google Shape;205;p15"/>
            <p:cNvSpPr txBox="1"/>
            <p:nvPr/>
          </p:nvSpPr>
          <p:spPr>
            <a:xfrm>
              <a:off x="8382797" y="3520176"/>
              <a:ext cx="477809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1000" b="0" i="0" u="none" strike="noStrike" cap="none" dirty="0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–2</a:t>
              </a:r>
              <a:endParaRPr dirty="0"/>
            </a:p>
          </p:txBody>
        </p:sp>
        <p:sp>
          <p:nvSpPr>
            <p:cNvPr id="206" name="Google Shape;206;p15"/>
            <p:cNvSpPr txBox="1"/>
            <p:nvPr/>
          </p:nvSpPr>
          <p:spPr>
            <a:xfrm>
              <a:off x="8382797" y="3282181"/>
              <a:ext cx="477809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1000" b="0" i="0" u="none" strike="noStrike" cap="none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0</a:t>
              </a:r>
              <a:endParaRPr/>
            </a:p>
          </p:txBody>
        </p:sp>
        <p:sp>
          <p:nvSpPr>
            <p:cNvPr id="207" name="Google Shape;207;p15"/>
            <p:cNvSpPr txBox="1"/>
            <p:nvPr/>
          </p:nvSpPr>
          <p:spPr>
            <a:xfrm>
              <a:off x="8382797" y="3075502"/>
              <a:ext cx="477809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1000" b="0" i="0" u="none" strike="noStrike" cap="none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2</a:t>
              </a:r>
              <a:endParaRPr/>
            </a:p>
          </p:txBody>
        </p:sp>
        <p:sp>
          <p:nvSpPr>
            <p:cNvPr id="208" name="Google Shape;208;p15"/>
            <p:cNvSpPr txBox="1"/>
            <p:nvPr/>
          </p:nvSpPr>
          <p:spPr>
            <a:xfrm>
              <a:off x="8382797" y="2837507"/>
              <a:ext cx="477809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1000" b="0" i="0" u="none" strike="noStrike" cap="none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4</a:t>
              </a:r>
              <a:endParaRPr/>
            </a:p>
          </p:txBody>
        </p:sp>
        <p:sp>
          <p:nvSpPr>
            <p:cNvPr id="209" name="Google Shape;209;p15"/>
            <p:cNvSpPr txBox="1"/>
            <p:nvPr/>
          </p:nvSpPr>
          <p:spPr>
            <a:xfrm>
              <a:off x="8382797" y="2586987"/>
              <a:ext cx="477809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1000" b="0" i="0" u="none" strike="noStrike" cap="none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6</a:t>
              </a:r>
              <a:endParaRPr/>
            </a:p>
          </p:txBody>
        </p:sp>
        <p:sp>
          <p:nvSpPr>
            <p:cNvPr id="210" name="Google Shape;210;p15"/>
            <p:cNvSpPr txBox="1"/>
            <p:nvPr/>
          </p:nvSpPr>
          <p:spPr>
            <a:xfrm>
              <a:off x="8382797" y="2355255"/>
              <a:ext cx="477809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1000" b="0" i="0" u="none" strike="noStrike" cap="none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8</a:t>
              </a:r>
              <a:endParaRPr/>
            </a:p>
          </p:txBody>
        </p:sp>
        <p:sp>
          <p:nvSpPr>
            <p:cNvPr id="211" name="Google Shape;211;p15"/>
            <p:cNvSpPr txBox="1"/>
            <p:nvPr/>
          </p:nvSpPr>
          <p:spPr>
            <a:xfrm>
              <a:off x="8382797" y="2117261"/>
              <a:ext cx="477809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1000" b="0" i="0" u="none" strike="noStrike" cap="none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10</a:t>
              </a:r>
              <a:endParaRPr/>
            </a:p>
          </p:txBody>
        </p:sp>
        <p:sp>
          <p:nvSpPr>
            <p:cNvPr id="212" name="Google Shape;212;p15"/>
            <p:cNvSpPr txBox="1"/>
            <p:nvPr/>
          </p:nvSpPr>
          <p:spPr>
            <a:xfrm>
              <a:off x="8382797" y="1879266"/>
              <a:ext cx="477809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1000" b="0" i="0" u="none" strike="noStrike" cap="none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12</a:t>
              </a:r>
              <a:endParaRPr/>
            </a:p>
          </p:txBody>
        </p:sp>
        <p:sp>
          <p:nvSpPr>
            <p:cNvPr id="213" name="Google Shape;213;p15"/>
            <p:cNvSpPr txBox="1"/>
            <p:nvPr/>
          </p:nvSpPr>
          <p:spPr>
            <a:xfrm>
              <a:off x="8382797" y="1666323"/>
              <a:ext cx="477809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1000" b="0" i="0" u="none" strike="noStrike" cap="none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14</a:t>
              </a:r>
              <a:endParaRPr/>
            </a:p>
          </p:txBody>
        </p:sp>
        <p:sp>
          <p:nvSpPr>
            <p:cNvPr id="214" name="Google Shape;214;p15"/>
            <p:cNvSpPr txBox="1"/>
            <p:nvPr/>
          </p:nvSpPr>
          <p:spPr>
            <a:xfrm>
              <a:off x="8382797" y="1440898"/>
              <a:ext cx="477809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1000" b="0" i="0" u="none" strike="noStrike" cap="none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16</a:t>
              </a:r>
              <a:endParaRPr/>
            </a:p>
          </p:txBody>
        </p:sp>
        <p:sp>
          <p:nvSpPr>
            <p:cNvPr id="215" name="Google Shape;215;p15"/>
            <p:cNvSpPr txBox="1"/>
            <p:nvPr/>
          </p:nvSpPr>
          <p:spPr>
            <a:xfrm>
              <a:off x="8382797" y="1183723"/>
              <a:ext cx="477809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1000" b="0" i="0" u="none" strike="noStrike" cap="none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18</a:t>
              </a:r>
              <a:endParaRPr/>
            </a:p>
          </p:txBody>
        </p:sp>
      </p:grpSp>
      <p:cxnSp>
        <p:nvCxnSpPr>
          <p:cNvPr id="216" name="Google Shape;216;p15"/>
          <p:cNvCxnSpPr/>
          <p:nvPr/>
        </p:nvCxnSpPr>
        <p:spPr>
          <a:xfrm rot="10800000">
            <a:off x="8127871" y="1011057"/>
            <a:ext cx="0" cy="1491330"/>
          </a:xfrm>
          <a:prstGeom prst="straightConnector1">
            <a:avLst/>
          </a:prstGeom>
          <a:noFill/>
          <a:ln w="19050" cap="flat" cmpd="sng">
            <a:solidFill>
              <a:srgbClr val="3A484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7" name="Google Shape;217;p15"/>
          <p:cNvSpPr/>
          <p:nvPr/>
        </p:nvSpPr>
        <p:spPr>
          <a:xfrm>
            <a:off x="8078585" y="1000923"/>
            <a:ext cx="100900" cy="100900"/>
          </a:xfrm>
          <a:prstGeom prst="ellipse">
            <a:avLst/>
          </a:prstGeom>
          <a:solidFill>
            <a:srgbClr val="3A48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15"/>
          <p:cNvSpPr txBox="1">
            <a:spLocks noGrp="1"/>
          </p:cNvSpPr>
          <p:nvPr>
            <p:ph type="body" idx="1"/>
          </p:nvPr>
        </p:nvSpPr>
        <p:spPr>
          <a:xfrm>
            <a:off x="311700" y="1377245"/>
            <a:ext cx="2175585" cy="2637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Aft>
                <a:spcPts val="800"/>
              </a:spcAft>
            </a:pPr>
            <a:r>
              <a:rPr lang="en-GB" dirty="0"/>
              <a:t>A </a:t>
            </a:r>
            <a:r>
              <a:rPr lang="en-GB" dirty="0" err="1"/>
              <a:t>légkör</a:t>
            </a:r>
            <a:r>
              <a:rPr lang="en-GB" dirty="0"/>
              <a:t> </a:t>
            </a:r>
            <a:r>
              <a:rPr lang="en-GB" dirty="0" err="1"/>
              <a:t>szén-dioxid-tartalma</a:t>
            </a:r>
            <a:r>
              <a:rPr lang="en-GB" dirty="0"/>
              <a:t> 800 </a:t>
            </a:r>
            <a:r>
              <a:rPr lang="en-GB" dirty="0" err="1"/>
              <a:t>ezer</a:t>
            </a:r>
            <a:r>
              <a:rPr lang="en-GB" dirty="0"/>
              <a:t> </a:t>
            </a:r>
            <a:r>
              <a:rPr lang="en-GB" dirty="0" err="1"/>
              <a:t>éve</a:t>
            </a:r>
            <a:r>
              <a:rPr lang="en-GB" dirty="0"/>
              <a:t> </a:t>
            </a:r>
            <a:r>
              <a:rPr lang="en-GB" dirty="0" err="1"/>
              <a:t>nem</a:t>
            </a:r>
            <a:r>
              <a:rPr lang="en-GB" dirty="0"/>
              <a:t> volt </a:t>
            </a:r>
            <a:r>
              <a:rPr lang="en-GB" dirty="0" err="1"/>
              <a:t>olyan</a:t>
            </a:r>
            <a:r>
              <a:rPr lang="en-GB" dirty="0"/>
              <a:t> </a:t>
            </a:r>
            <a:r>
              <a:rPr lang="en-GB" dirty="0" err="1"/>
              <a:t>magas</a:t>
            </a:r>
            <a:r>
              <a:rPr lang="en-GB" dirty="0"/>
              <a:t>, mint most. </a:t>
            </a:r>
            <a:r>
              <a:rPr lang="en-GB" dirty="0" err="1"/>
              <a:t>Látható</a:t>
            </a:r>
            <a:r>
              <a:rPr lang="en-GB" dirty="0"/>
              <a:t>, </a:t>
            </a:r>
            <a:r>
              <a:rPr lang="en-GB" dirty="0" err="1"/>
              <a:t>hogy</a:t>
            </a:r>
            <a:r>
              <a:rPr lang="en-GB" dirty="0"/>
              <a:t> a </a:t>
            </a:r>
            <a:r>
              <a:rPr lang="en-GB" dirty="0" err="1"/>
              <a:t>légköri</a:t>
            </a:r>
            <a:r>
              <a:rPr lang="en-GB" dirty="0"/>
              <a:t> </a:t>
            </a:r>
            <a:r>
              <a:rPr lang="en-GB" dirty="0" err="1"/>
              <a:t>szén-dioxid-tartalom</a:t>
            </a:r>
            <a:r>
              <a:rPr lang="en-GB" dirty="0"/>
              <a:t> </a:t>
            </a:r>
            <a:r>
              <a:rPr lang="en-GB" dirty="0" err="1"/>
              <a:t>és</a:t>
            </a:r>
            <a:r>
              <a:rPr lang="en-GB" dirty="0"/>
              <a:t> </a:t>
            </a:r>
            <a:br>
              <a:rPr lang="hu-HU" dirty="0"/>
            </a:br>
            <a:r>
              <a:rPr lang="en-GB" dirty="0"/>
              <a:t>a </a:t>
            </a:r>
            <a:r>
              <a:rPr lang="en-GB" dirty="0" err="1"/>
              <a:t>hőmérséklet</a:t>
            </a:r>
            <a:r>
              <a:rPr lang="en-GB" dirty="0"/>
              <a:t> </a:t>
            </a:r>
            <a:r>
              <a:rPr lang="en-GB" dirty="0" err="1"/>
              <a:t>alakulása</a:t>
            </a:r>
            <a:r>
              <a:rPr lang="en-GB" dirty="0"/>
              <a:t> </a:t>
            </a:r>
            <a:r>
              <a:rPr lang="en-GB" dirty="0" err="1"/>
              <a:t>között</a:t>
            </a:r>
            <a:r>
              <a:rPr lang="en-GB" dirty="0"/>
              <a:t> </a:t>
            </a:r>
            <a:r>
              <a:rPr lang="en-GB" dirty="0" err="1"/>
              <a:t>végig</a:t>
            </a:r>
            <a:r>
              <a:rPr lang="en-GB" dirty="0"/>
              <a:t> </a:t>
            </a:r>
            <a:r>
              <a:rPr lang="en-GB" dirty="0" err="1"/>
              <a:t>szoros</a:t>
            </a:r>
            <a:r>
              <a:rPr lang="en-GB" dirty="0"/>
              <a:t> volt a </a:t>
            </a:r>
            <a:r>
              <a:rPr lang="en-GB" dirty="0" err="1"/>
              <a:t>kapcsolat</a:t>
            </a:r>
            <a:r>
              <a:rPr lang="en-GB" dirty="0"/>
              <a:t> </a:t>
            </a:r>
            <a:br>
              <a:rPr lang="hu-HU" dirty="0"/>
            </a:br>
            <a:r>
              <a:rPr lang="hu-HU" dirty="0"/>
              <a:t>a teljes</a:t>
            </a:r>
            <a:r>
              <a:rPr lang="en-GB" dirty="0"/>
              <a:t> </a:t>
            </a:r>
            <a:r>
              <a:rPr lang="en-GB" dirty="0" err="1"/>
              <a:t>időszakban</a:t>
            </a:r>
            <a:r>
              <a:rPr lang="en-GB" dirty="0"/>
              <a:t>. </a:t>
            </a:r>
            <a:endParaRPr dirty="0"/>
          </a:p>
        </p:txBody>
      </p:sp>
      <p:sp>
        <p:nvSpPr>
          <p:cNvPr id="220" name="Google Shape;220;p15"/>
          <p:cNvSpPr txBox="1"/>
          <p:nvPr/>
        </p:nvSpPr>
        <p:spPr>
          <a:xfrm>
            <a:off x="311700" y="4360244"/>
            <a:ext cx="2439664" cy="477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>
              <a:lnSpc>
                <a:spcPct val="107000"/>
              </a:lnSpc>
              <a:spcAft>
                <a:spcPts val="8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hu-HU" sz="800" dirty="0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  <a:sym typeface="Roboto Mono"/>
              </a:rPr>
              <a:t>F</a:t>
            </a:r>
            <a:r>
              <a:rPr lang="en-GB" sz="800" dirty="0" err="1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  <a:sym typeface="Roboto Mono"/>
              </a:rPr>
              <a:t>orrás</a:t>
            </a:r>
            <a:r>
              <a:rPr lang="en-GB" sz="800" dirty="0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  <a:sym typeface="Roboto Mono"/>
              </a:rPr>
              <a:t>: Carbon Brief </a:t>
            </a:r>
            <a:r>
              <a:rPr lang="en-GB" sz="800" dirty="0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  <a:sym typeface="Roboto Mon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https://www.carbonbrief.org/explainer-how-the-rise-and-fall-of-co2-levels-influenced-the-ice-ages/</a:t>
            </a:r>
            <a:endParaRPr sz="800" dirty="0">
              <a:solidFill>
                <a:schemeClr val="bg1"/>
              </a:solidFill>
              <a:highlight>
                <a:srgbClr val="000000"/>
              </a:highlight>
              <a:latin typeface="Roboto" panose="02000000000000000000" pitchFamily="2" charset="0"/>
              <a:ea typeface="Roboto" panose="02000000000000000000" pitchFamily="2" charset="0"/>
              <a:sym typeface="Roboto Mono"/>
            </a:endParaRPr>
          </a:p>
        </p:txBody>
      </p:sp>
      <p:grpSp>
        <p:nvGrpSpPr>
          <p:cNvPr id="221" name="Google Shape;221;p15"/>
          <p:cNvGrpSpPr/>
          <p:nvPr/>
        </p:nvGrpSpPr>
        <p:grpSpPr>
          <a:xfrm>
            <a:off x="7638455" y="572871"/>
            <a:ext cx="400110" cy="407904"/>
            <a:chOff x="477351" y="2647581"/>
            <a:chExt cx="488925" cy="498450"/>
          </a:xfrm>
        </p:grpSpPr>
        <p:sp>
          <p:nvSpPr>
            <p:cNvPr id="222" name="Google Shape;222;p15"/>
            <p:cNvSpPr/>
            <p:nvPr/>
          </p:nvSpPr>
          <p:spPr>
            <a:xfrm>
              <a:off x="572626" y="3047631"/>
              <a:ext cx="98400" cy="98400"/>
            </a:xfrm>
            <a:prstGeom prst="rect">
              <a:avLst/>
            </a:prstGeom>
            <a:solidFill>
              <a:srgbClr val="A5E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15"/>
            <p:cNvSpPr/>
            <p:nvPr/>
          </p:nvSpPr>
          <p:spPr>
            <a:xfrm>
              <a:off x="671026" y="3047631"/>
              <a:ext cx="98400" cy="98400"/>
            </a:xfrm>
            <a:prstGeom prst="rect">
              <a:avLst/>
            </a:prstGeom>
            <a:solidFill>
              <a:srgbClr val="A5E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15"/>
            <p:cNvSpPr/>
            <p:nvPr/>
          </p:nvSpPr>
          <p:spPr>
            <a:xfrm>
              <a:off x="769451" y="3047631"/>
              <a:ext cx="98400" cy="98400"/>
            </a:xfrm>
            <a:prstGeom prst="rect">
              <a:avLst/>
            </a:prstGeom>
            <a:solidFill>
              <a:srgbClr val="A5E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15"/>
            <p:cNvSpPr/>
            <p:nvPr/>
          </p:nvSpPr>
          <p:spPr>
            <a:xfrm>
              <a:off x="867876" y="3047631"/>
              <a:ext cx="98400" cy="98400"/>
            </a:xfrm>
            <a:prstGeom prst="rect">
              <a:avLst/>
            </a:prstGeom>
            <a:solidFill>
              <a:srgbClr val="A5E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15"/>
            <p:cNvSpPr/>
            <p:nvPr/>
          </p:nvSpPr>
          <p:spPr>
            <a:xfrm>
              <a:off x="867876" y="2949206"/>
              <a:ext cx="98400" cy="98400"/>
            </a:xfrm>
            <a:prstGeom prst="rect">
              <a:avLst/>
            </a:prstGeom>
            <a:solidFill>
              <a:srgbClr val="A5E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15"/>
            <p:cNvSpPr/>
            <p:nvPr/>
          </p:nvSpPr>
          <p:spPr>
            <a:xfrm>
              <a:off x="867876" y="2853956"/>
              <a:ext cx="98400" cy="98400"/>
            </a:xfrm>
            <a:prstGeom prst="rect">
              <a:avLst/>
            </a:prstGeom>
            <a:solidFill>
              <a:srgbClr val="A5E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15"/>
            <p:cNvSpPr/>
            <p:nvPr/>
          </p:nvSpPr>
          <p:spPr>
            <a:xfrm>
              <a:off x="867876" y="2755531"/>
              <a:ext cx="98400" cy="98400"/>
            </a:xfrm>
            <a:prstGeom prst="rect">
              <a:avLst/>
            </a:prstGeom>
            <a:solidFill>
              <a:srgbClr val="A5E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15"/>
            <p:cNvSpPr/>
            <p:nvPr/>
          </p:nvSpPr>
          <p:spPr>
            <a:xfrm>
              <a:off x="775801" y="2949206"/>
              <a:ext cx="98400" cy="98400"/>
            </a:xfrm>
            <a:prstGeom prst="rect">
              <a:avLst/>
            </a:prstGeom>
            <a:solidFill>
              <a:srgbClr val="A5E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15"/>
            <p:cNvSpPr/>
            <p:nvPr/>
          </p:nvSpPr>
          <p:spPr>
            <a:xfrm>
              <a:off x="677376" y="2850781"/>
              <a:ext cx="98400" cy="98400"/>
            </a:xfrm>
            <a:prstGeom prst="rect">
              <a:avLst/>
            </a:prstGeom>
            <a:solidFill>
              <a:srgbClr val="A5E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15"/>
            <p:cNvSpPr/>
            <p:nvPr/>
          </p:nvSpPr>
          <p:spPr>
            <a:xfrm>
              <a:off x="575776" y="2749181"/>
              <a:ext cx="98400" cy="98400"/>
            </a:xfrm>
            <a:prstGeom prst="rect">
              <a:avLst/>
            </a:prstGeom>
            <a:solidFill>
              <a:srgbClr val="A5E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15"/>
            <p:cNvSpPr/>
            <p:nvPr/>
          </p:nvSpPr>
          <p:spPr>
            <a:xfrm>
              <a:off x="477351" y="2647581"/>
              <a:ext cx="98400" cy="98400"/>
            </a:xfrm>
            <a:prstGeom prst="rect">
              <a:avLst/>
            </a:prstGeom>
            <a:solidFill>
              <a:srgbClr val="A5E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Google Shape;237;p16"/>
          <p:cNvGrpSpPr/>
          <p:nvPr/>
        </p:nvGrpSpPr>
        <p:grpSpPr>
          <a:xfrm>
            <a:off x="5006663" y="1460593"/>
            <a:ext cx="3334592" cy="2108200"/>
            <a:chOff x="1315390" y="1975571"/>
            <a:chExt cx="6436085" cy="2108200"/>
          </a:xfrm>
        </p:grpSpPr>
        <p:cxnSp>
          <p:nvCxnSpPr>
            <p:cNvPr id="238" name="Google Shape;238;p16"/>
            <p:cNvCxnSpPr/>
            <p:nvPr/>
          </p:nvCxnSpPr>
          <p:spPr>
            <a:xfrm>
              <a:off x="1315390" y="1975571"/>
              <a:ext cx="6436085" cy="0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9" name="Google Shape;239;p16"/>
            <p:cNvCxnSpPr/>
            <p:nvPr/>
          </p:nvCxnSpPr>
          <p:spPr>
            <a:xfrm>
              <a:off x="1315390" y="2331171"/>
              <a:ext cx="6436085" cy="0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0" name="Google Shape;240;p16"/>
            <p:cNvCxnSpPr/>
            <p:nvPr/>
          </p:nvCxnSpPr>
          <p:spPr>
            <a:xfrm>
              <a:off x="1315390" y="2674071"/>
              <a:ext cx="6436085" cy="0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1" name="Google Shape;241;p16"/>
            <p:cNvCxnSpPr/>
            <p:nvPr/>
          </p:nvCxnSpPr>
          <p:spPr>
            <a:xfrm>
              <a:off x="1315390" y="3029671"/>
              <a:ext cx="6436085" cy="0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2" name="Google Shape;242;p16"/>
            <p:cNvCxnSpPr/>
            <p:nvPr/>
          </p:nvCxnSpPr>
          <p:spPr>
            <a:xfrm>
              <a:off x="1315390" y="3378921"/>
              <a:ext cx="6436085" cy="0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3" name="Google Shape;243;p16"/>
            <p:cNvCxnSpPr/>
            <p:nvPr/>
          </p:nvCxnSpPr>
          <p:spPr>
            <a:xfrm>
              <a:off x="1315390" y="3728171"/>
              <a:ext cx="6436085" cy="0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4" name="Google Shape;244;p16"/>
            <p:cNvCxnSpPr/>
            <p:nvPr/>
          </p:nvCxnSpPr>
          <p:spPr>
            <a:xfrm>
              <a:off x="1315390" y="4083771"/>
              <a:ext cx="6436085" cy="0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45" name="Google Shape;245;p16"/>
          <p:cNvGrpSpPr/>
          <p:nvPr/>
        </p:nvGrpSpPr>
        <p:grpSpPr>
          <a:xfrm>
            <a:off x="5034386" y="1460192"/>
            <a:ext cx="721478" cy="2108200"/>
            <a:chOff x="1315390" y="1975571"/>
            <a:chExt cx="6436085" cy="2108200"/>
          </a:xfrm>
        </p:grpSpPr>
        <p:cxnSp>
          <p:nvCxnSpPr>
            <p:cNvPr id="246" name="Google Shape;246;p16"/>
            <p:cNvCxnSpPr/>
            <p:nvPr/>
          </p:nvCxnSpPr>
          <p:spPr>
            <a:xfrm>
              <a:off x="1315390" y="1975571"/>
              <a:ext cx="6436085" cy="0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7" name="Google Shape;247;p16"/>
            <p:cNvCxnSpPr/>
            <p:nvPr/>
          </p:nvCxnSpPr>
          <p:spPr>
            <a:xfrm>
              <a:off x="1315390" y="2331171"/>
              <a:ext cx="6436085" cy="0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8" name="Google Shape;248;p16"/>
            <p:cNvCxnSpPr/>
            <p:nvPr/>
          </p:nvCxnSpPr>
          <p:spPr>
            <a:xfrm>
              <a:off x="1315390" y="2674071"/>
              <a:ext cx="6436085" cy="0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9" name="Google Shape;249;p16"/>
            <p:cNvCxnSpPr/>
            <p:nvPr/>
          </p:nvCxnSpPr>
          <p:spPr>
            <a:xfrm>
              <a:off x="1315390" y="3029671"/>
              <a:ext cx="6436085" cy="0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0" name="Google Shape;250;p16"/>
            <p:cNvCxnSpPr/>
            <p:nvPr/>
          </p:nvCxnSpPr>
          <p:spPr>
            <a:xfrm>
              <a:off x="1315390" y="3378921"/>
              <a:ext cx="6436085" cy="0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1" name="Google Shape;251;p16"/>
            <p:cNvCxnSpPr/>
            <p:nvPr/>
          </p:nvCxnSpPr>
          <p:spPr>
            <a:xfrm>
              <a:off x="1315390" y="3728171"/>
              <a:ext cx="6436085" cy="0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2" name="Google Shape;252;p16"/>
            <p:cNvCxnSpPr/>
            <p:nvPr/>
          </p:nvCxnSpPr>
          <p:spPr>
            <a:xfrm>
              <a:off x="1315390" y="4083771"/>
              <a:ext cx="6436085" cy="0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53" name="Google Shape;253;p16"/>
          <p:cNvSpPr txBox="1">
            <a:spLocks noGrp="1"/>
          </p:cNvSpPr>
          <p:nvPr>
            <p:ph type="title"/>
          </p:nvPr>
        </p:nvSpPr>
        <p:spPr>
          <a:xfrm>
            <a:off x="311700" y="196800"/>
            <a:ext cx="3308729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2800"/>
              <a:buNone/>
            </a:pPr>
            <a:r>
              <a:rPr lang="en-GB" dirty="0"/>
              <a:t>A </a:t>
            </a:r>
            <a:r>
              <a:rPr lang="en-GB" dirty="0" err="1"/>
              <a:t>jelenlegi</a:t>
            </a:r>
            <a:r>
              <a:rPr lang="en-GB" dirty="0"/>
              <a:t> </a:t>
            </a:r>
            <a:r>
              <a:rPr lang="en-GB" dirty="0" err="1"/>
              <a:t>felmelegedés</a:t>
            </a:r>
            <a:r>
              <a:rPr lang="en-GB" dirty="0"/>
              <a:t> </a:t>
            </a:r>
            <a:r>
              <a:rPr lang="en-GB" dirty="0" err="1"/>
              <a:t>fő</a:t>
            </a:r>
            <a:r>
              <a:rPr lang="en-GB" dirty="0"/>
              <a:t> </a:t>
            </a:r>
            <a:r>
              <a:rPr lang="en-GB" dirty="0" err="1"/>
              <a:t>oka</a:t>
            </a:r>
            <a:r>
              <a:rPr lang="en-GB" dirty="0"/>
              <a:t> </a:t>
            </a:r>
            <a:r>
              <a:rPr lang="en-GB" dirty="0" err="1"/>
              <a:t>az</a:t>
            </a:r>
            <a:r>
              <a:rPr lang="en-GB" dirty="0"/>
              <a:t> </a:t>
            </a:r>
            <a:r>
              <a:rPr lang="en-GB" dirty="0" err="1"/>
              <a:t>emberi</a:t>
            </a:r>
            <a:r>
              <a:rPr lang="en-GB" dirty="0"/>
              <a:t> </a:t>
            </a:r>
            <a:r>
              <a:rPr lang="en-GB" dirty="0" err="1"/>
              <a:t>tevékenység</a:t>
            </a:r>
            <a:endParaRPr dirty="0"/>
          </a:p>
        </p:txBody>
      </p:sp>
      <p:pic>
        <p:nvPicPr>
          <p:cNvPr id="254" name="Google Shape;254;p16" descr="IPCC_AR6_WGI_SPM_Figure_2"/>
          <p:cNvPicPr preferRelativeResize="0"/>
          <p:nvPr/>
        </p:nvPicPr>
        <p:blipFill rotWithShape="1">
          <a:blip r:embed="rId3">
            <a:alphaModFix/>
          </a:blip>
          <a:srcRect l="2867" t="17111" r="87257" b="55384"/>
          <a:stretch/>
        </p:blipFill>
        <p:spPr>
          <a:xfrm>
            <a:off x="5106578" y="1406833"/>
            <a:ext cx="649286" cy="21984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5" name="Google Shape;255;p16"/>
          <p:cNvGrpSpPr/>
          <p:nvPr/>
        </p:nvGrpSpPr>
        <p:grpSpPr>
          <a:xfrm>
            <a:off x="5793669" y="1352470"/>
            <a:ext cx="534668" cy="2614714"/>
            <a:chOff x="159147" y="1861499"/>
            <a:chExt cx="534668" cy="2614714"/>
          </a:xfrm>
        </p:grpSpPr>
        <p:sp>
          <p:nvSpPr>
            <p:cNvPr id="256" name="Google Shape;256;p16"/>
            <p:cNvSpPr txBox="1"/>
            <p:nvPr/>
          </p:nvSpPr>
          <p:spPr>
            <a:xfrm>
              <a:off x="159147" y="4245381"/>
              <a:ext cx="477809" cy="23083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900" b="0" i="0" u="none" strike="noStrike" cap="none" dirty="0">
                  <a:solidFill>
                    <a:srgbClr val="4D5156"/>
                  </a:solidFill>
                  <a:latin typeface="arial"/>
                  <a:ea typeface="arial"/>
                  <a:cs typeface="arial"/>
                  <a:sym typeface="arial"/>
                </a:rPr>
                <a:t>°</a:t>
              </a:r>
              <a:r>
                <a:rPr lang="en-GB" sz="900" b="0" i="0" u="none" strike="noStrike" cap="none" dirty="0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C</a:t>
              </a:r>
              <a:endParaRPr dirty="0"/>
            </a:p>
          </p:txBody>
        </p:sp>
        <p:sp>
          <p:nvSpPr>
            <p:cNvPr id="257" name="Google Shape;257;p16"/>
            <p:cNvSpPr txBox="1"/>
            <p:nvPr/>
          </p:nvSpPr>
          <p:spPr>
            <a:xfrm>
              <a:off x="216006" y="1861499"/>
              <a:ext cx="477809" cy="23083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900" b="0" i="0" u="none" strike="noStrike" cap="none" dirty="0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2,0</a:t>
              </a:r>
              <a:endParaRPr dirty="0"/>
            </a:p>
          </p:txBody>
        </p:sp>
        <p:sp>
          <p:nvSpPr>
            <p:cNvPr id="258" name="Google Shape;258;p16"/>
            <p:cNvSpPr txBox="1"/>
            <p:nvPr/>
          </p:nvSpPr>
          <p:spPr>
            <a:xfrm>
              <a:off x="216006" y="2223449"/>
              <a:ext cx="477809" cy="23083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900" b="0" i="0" u="none" strike="noStrike" cap="none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1,5</a:t>
              </a:r>
              <a:endParaRPr/>
            </a:p>
          </p:txBody>
        </p:sp>
        <p:sp>
          <p:nvSpPr>
            <p:cNvPr id="259" name="Google Shape;259;p16"/>
            <p:cNvSpPr txBox="1"/>
            <p:nvPr/>
          </p:nvSpPr>
          <p:spPr>
            <a:xfrm>
              <a:off x="216006" y="2559999"/>
              <a:ext cx="477809" cy="23083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900" b="0" i="0" u="none" strike="noStrike" cap="none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1,0</a:t>
              </a:r>
              <a:endParaRPr/>
            </a:p>
          </p:txBody>
        </p:sp>
        <p:sp>
          <p:nvSpPr>
            <p:cNvPr id="260" name="Google Shape;260;p16"/>
            <p:cNvSpPr txBox="1"/>
            <p:nvPr/>
          </p:nvSpPr>
          <p:spPr>
            <a:xfrm>
              <a:off x="216006" y="2915599"/>
              <a:ext cx="477809" cy="23083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900" b="0" i="0" u="none" strike="noStrike" cap="none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0,5</a:t>
              </a:r>
              <a:endParaRPr/>
            </a:p>
          </p:txBody>
        </p:sp>
        <p:sp>
          <p:nvSpPr>
            <p:cNvPr id="261" name="Google Shape;261;p16"/>
            <p:cNvSpPr txBox="1"/>
            <p:nvPr/>
          </p:nvSpPr>
          <p:spPr>
            <a:xfrm>
              <a:off x="216006" y="3271199"/>
              <a:ext cx="477809" cy="23083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900" b="0" i="0" u="none" strike="noStrike" cap="none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0,0</a:t>
              </a:r>
              <a:endParaRPr/>
            </a:p>
          </p:txBody>
        </p:sp>
        <p:sp>
          <p:nvSpPr>
            <p:cNvPr id="262" name="Google Shape;262;p16"/>
            <p:cNvSpPr txBox="1"/>
            <p:nvPr/>
          </p:nvSpPr>
          <p:spPr>
            <a:xfrm>
              <a:off x="216006" y="3614099"/>
              <a:ext cx="477809" cy="23083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900" b="0" i="0" u="none" strike="noStrike" cap="none" dirty="0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–0,5</a:t>
              </a:r>
              <a:endParaRPr dirty="0"/>
            </a:p>
          </p:txBody>
        </p:sp>
        <p:sp>
          <p:nvSpPr>
            <p:cNvPr id="263" name="Google Shape;263;p16"/>
            <p:cNvSpPr txBox="1"/>
            <p:nvPr/>
          </p:nvSpPr>
          <p:spPr>
            <a:xfrm>
              <a:off x="216006" y="3963349"/>
              <a:ext cx="477809" cy="23083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900" b="0" i="0" u="none" strike="noStrike" cap="none" dirty="0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–1,0</a:t>
              </a:r>
              <a:endParaRPr dirty="0"/>
            </a:p>
          </p:txBody>
        </p:sp>
      </p:grpSp>
      <p:sp>
        <p:nvSpPr>
          <p:cNvPr id="264" name="Google Shape;264;p16"/>
          <p:cNvSpPr txBox="1"/>
          <p:nvPr/>
        </p:nvSpPr>
        <p:spPr>
          <a:xfrm>
            <a:off x="4524475" y="568675"/>
            <a:ext cx="179598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7C73"/>
              </a:buClr>
              <a:buSzPts val="1800"/>
              <a:buFont typeface="Arial"/>
              <a:buNone/>
            </a:pPr>
            <a:r>
              <a:rPr lang="en-GB" sz="1000" b="0" i="0" u="none" strike="noStrike" cap="none">
                <a:solidFill>
                  <a:srgbClr val="3A484F"/>
                </a:solidFill>
                <a:latin typeface="Roboto Mono"/>
                <a:ea typeface="Roboto Mono"/>
                <a:cs typeface="Roboto Mono"/>
                <a:sym typeface="Roboto Mono"/>
              </a:rPr>
              <a:t>MEGFIGYELT MELEGEDÉS</a:t>
            </a:r>
            <a:endParaRPr/>
          </a:p>
        </p:txBody>
      </p:sp>
      <p:sp>
        <p:nvSpPr>
          <p:cNvPr id="265" name="Google Shape;265;p16"/>
          <p:cNvSpPr txBox="1"/>
          <p:nvPr/>
        </p:nvSpPr>
        <p:spPr>
          <a:xfrm>
            <a:off x="4349761" y="774260"/>
            <a:ext cx="214541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7C73"/>
              </a:buClr>
              <a:buSzPts val="1800"/>
              <a:buFont typeface="Arial"/>
              <a:buNone/>
            </a:pPr>
            <a:r>
              <a:rPr lang="en-GB" sz="800" b="0" i="0" u="none" strike="noStrike" cap="none" dirty="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Az 2010–2019-es </a:t>
            </a:r>
            <a:r>
              <a:rPr lang="en-GB" sz="800" b="0" i="0" u="none" strike="noStrike" cap="none" dirty="0" err="1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időszak</a:t>
            </a:r>
            <a:r>
              <a:rPr lang="en-GB" sz="800" b="0" i="0" u="none" strike="noStrike" cap="none" dirty="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800" b="0" i="0" u="none" strike="noStrike" cap="none" dirty="0" err="1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átlaghőmérséklete</a:t>
            </a:r>
            <a:r>
              <a:rPr lang="en-GB" sz="800" b="0" i="0" u="none" strike="noStrike" cap="none" dirty="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800" b="0" i="0" u="none" strike="noStrike" cap="none" dirty="0" err="1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és</a:t>
            </a:r>
            <a:r>
              <a:rPr lang="en-GB" sz="800" b="0" i="0" u="none" strike="noStrike" cap="none" dirty="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800" b="0" i="0" u="none" strike="noStrike" cap="none" dirty="0" err="1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az</a:t>
            </a:r>
            <a:r>
              <a:rPr lang="en-GB" sz="800" b="0" i="0" u="none" strike="noStrike" cap="none" dirty="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 1850–1900-as </a:t>
            </a:r>
            <a:r>
              <a:rPr lang="en-GB" sz="800" b="0" i="0" u="none" strike="noStrike" cap="none" dirty="0" err="1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időszak</a:t>
            </a:r>
            <a:r>
              <a:rPr lang="en-GB" sz="800" b="0" i="0" u="none" strike="noStrike" cap="none" dirty="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800" b="0" i="0" u="none" strike="noStrike" cap="none" dirty="0" err="1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átlaghőmérséklete</a:t>
            </a:r>
            <a:r>
              <a:rPr lang="en-GB" sz="800" b="0" i="0" u="none" strike="noStrike" cap="none" dirty="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800" b="0" i="0" u="none" strike="noStrike" cap="none" dirty="0" err="1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közötti</a:t>
            </a:r>
            <a:r>
              <a:rPr lang="en-GB" sz="800" b="0" i="0" u="none" strike="noStrike" cap="none" dirty="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800" b="0" i="0" u="none" strike="noStrike" cap="none" dirty="0" err="1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különbség</a:t>
            </a:r>
            <a:endParaRPr sz="600" b="0" i="0" u="none" strike="noStrike" cap="none" dirty="0">
              <a:solidFill>
                <a:srgbClr val="3A484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7" name="Google Shape;267;p16"/>
          <p:cNvSpPr txBox="1">
            <a:spLocks noGrp="1"/>
          </p:cNvSpPr>
          <p:nvPr>
            <p:ph type="body" idx="1"/>
          </p:nvPr>
        </p:nvSpPr>
        <p:spPr>
          <a:xfrm>
            <a:off x="311700" y="1377245"/>
            <a:ext cx="3171965" cy="2637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14300" lvl="0" indent="0" algn="l" rtl="0">
              <a:spcBef>
                <a:spcPts val="0"/>
              </a:spcBef>
              <a:spcAft>
                <a:spcPts val="800"/>
              </a:spcAft>
              <a:buSzPts val="1800"/>
              <a:buNone/>
            </a:pPr>
            <a:r>
              <a:rPr lang="en-GB" dirty="0"/>
              <a:t>A </a:t>
            </a:r>
            <a:r>
              <a:rPr lang="en-GB" dirty="0" err="1"/>
              <a:t>jelenlegi</a:t>
            </a:r>
            <a:r>
              <a:rPr lang="en-GB" dirty="0"/>
              <a:t> </a:t>
            </a:r>
            <a:r>
              <a:rPr lang="en-GB" dirty="0" err="1"/>
              <a:t>felmelegedést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az</a:t>
            </a:r>
            <a:r>
              <a:rPr lang="en-GB" dirty="0"/>
              <a:t> </a:t>
            </a:r>
            <a:r>
              <a:rPr lang="en-GB" dirty="0" err="1"/>
              <a:t>emberi</a:t>
            </a:r>
            <a:r>
              <a:rPr lang="en-GB" dirty="0"/>
              <a:t> </a:t>
            </a:r>
            <a:r>
              <a:rPr lang="en-GB" dirty="0" err="1"/>
              <a:t>tevékenységből</a:t>
            </a:r>
            <a:r>
              <a:rPr lang="en-GB" dirty="0"/>
              <a:t> </a:t>
            </a:r>
            <a:r>
              <a:rPr lang="en-GB" dirty="0" err="1"/>
              <a:t>származó</a:t>
            </a:r>
            <a:r>
              <a:rPr lang="en-GB" dirty="0"/>
              <a:t> (</a:t>
            </a:r>
            <a:r>
              <a:rPr lang="en-GB" dirty="0" err="1"/>
              <a:t>antropogén</a:t>
            </a:r>
            <a:r>
              <a:rPr lang="en-GB" dirty="0"/>
              <a:t>) </a:t>
            </a:r>
            <a:r>
              <a:rPr lang="en-GB" dirty="0" err="1"/>
              <a:t>üvegházhatású</a:t>
            </a:r>
            <a:r>
              <a:rPr lang="en-GB" dirty="0"/>
              <a:t> </a:t>
            </a:r>
            <a:r>
              <a:rPr lang="en-GB" dirty="0" err="1"/>
              <a:t>gázok</a:t>
            </a:r>
            <a:r>
              <a:rPr lang="en-GB" dirty="0"/>
              <a:t> </a:t>
            </a:r>
            <a:r>
              <a:rPr lang="en-GB" dirty="0" err="1"/>
              <a:t>kibocsátása</a:t>
            </a:r>
            <a:r>
              <a:rPr lang="en-GB" dirty="0"/>
              <a:t> </a:t>
            </a:r>
            <a:r>
              <a:rPr lang="en-GB" dirty="0" err="1"/>
              <a:t>okozza</a:t>
            </a:r>
            <a:r>
              <a:rPr lang="en-GB" dirty="0"/>
              <a:t>. </a:t>
            </a:r>
          </a:p>
          <a:p>
            <a:pPr marL="114300" lvl="0" indent="0" algn="l" rtl="0">
              <a:spcBef>
                <a:spcPts val="0"/>
              </a:spcBef>
              <a:spcAft>
                <a:spcPts val="800"/>
              </a:spcAft>
              <a:buSzPts val="1800"/>
              <a:buNone/>
            </a:pPr>
            <a:r>
              <a:rPr lang="en-GB" dirty="0" err="1"/>
              <a:t>Látható</a:t>
            </a:r>
            <a:r>
              <a:rPr lang="en-GB" dirty="0"/>
              <a:t>, </a:t>
            </a:r>
            <a:r>
              <a:rPr lang="en-GB" dirty="0" err="1"/>
              <a:t>hogy</a:t>
            </a:r>
            <a:r>
              <a:rPr lang="en-GB" dirty="0"/>
              <a:t> a </a:t>
            </a:r>
            <a:r>
              <a:rPr lang="en-GB" dirty="0" err="1"/>
              <a:t>természetes</a:t>
            </a:r>
            <a:r>
              <a:rPr lang="en-GB" dirty="0"/>
              <a:t> </a:t>
            </a:r>
            <a:r>
              <a:rPr lang="en-GB" dirty="0" err="1"/>
              <a:t>hatások</a:t>
            </a:r>
            <a:r>
              <a:rPr lang="en-GB" dirty="0"/>
              <a:t> </a:t>
            </a:r>
            <a:r>
              <a:rPr lang="en-GB" dirty="0" err="1"/>
              <a:t>elhanyagolhatók</a:t>
            </a:r>
            <a:r>
              <a:rPr lang="en-GB" dirty="0"/>
              <a:t> </a:t>
            </a:r>
            <a:r>
              <a:rPr lang="en-GB" dirty="0" err="1"/>
              <a:t>az</a:t>
            </a:r>
            <a:r>
              <a:rPr lang="en-GB" dirty="0"/>
              <a:t> </a:t>
            </a:r>
            <a:r>
              <a:rPr lang="en-GB" dirty="0" err="1"/>
              <a:t>emberi</a:t>
            </a:r>
            <a:r>
              <a:rPr lang="en-GB" dirty="0"/>
              <a:t> </a:t>
            </a:r>
            <a:r>
              <a:rPr lang="en-GB" dirty="0" err="1"/>
              <a:t>tevékenység</a:t>
            </a:r>
            <a:r>
              <a:rPr lang="en-GB" dirty="0"/>
              <a:t> </a:t>
            </a:r>
            <a:r>
              <a:rPr lang="en-GB" dirty="0" err="1"/>
              <a:t>hatásaihoz</a:t>
            </a:r>
            <a:r>
              <a:rPr lang="en-GB" dirty="0"/>
              <a:t> </a:t>
            </a:r>
            <a:r>
              <a:rPr lang="en-GB" dirty="0" err="1"/>
              <a:t>viszonyítva</a:t>
            </a:r>
            <a:r>
              <a:rPr lang="hu-HU" dirty="0"/>
              <a:t>.</a:t>
            </a:r>
            <a:endParaRPr dirty="0"/>
          </a:p>
        </p:txBody>
      </p:sp>
      <p:pic>
        <p:nvPicPr>
          <p:cNvPr id="269" name="Google Shape;269;p16" descr="IPCC_AR6_WGI_SPM_Figure_2"/>
          <p:cNvPicPr preferRelativeResize="0"/>
          <p:nvPr/>
        </p:nvPicPr>
        <p:blipFill rotWithShape="1">
          <a:blip r:embed="rId3">
            <a:alphaModFix/>
          </a:blip>
          <a:srcRect l="21925" t="17111" r="57527" b="55384"/>
          <a:stretch/>
        </p:blipFill>
        <p:spPr>
          <a:xfrm>
            <a:off x="6993318" y="1407208"/>
            <a:ext cx="1350799" cy="2198401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16"/>
          <p:cNvSpPr txBox="1"/>
          <p:nvPr/>
        </p:nvSpPr>
        <p:spPr>
          <a:xfrm>
            <a:off x="7296777" y="1460193"/>
            <a:ext cx="477810" cy="2108200"/>
          </a:xfrm>
          <a:prstGeom prst="rect">
            <a:avLst/>
          </a:prstGeom>
          <a:noFill/>
          <a:ln w="9525" cap="flat" cmpd="sng">
            <a:solidFill>
              <a:schemeClr val="bg2">
                <a:lumMod val="60000"/>
                <a:lumOff val="4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16"/>
          <p:cNvSpPr txBox="1"/>
          <p:nvPr/>
        </p:nvSpPr>
        <p:spPr>
          <a:xfrm>
            <a:off x="6454763" y="570298"/>
            <a:ext cx="214541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7C73"/>
              </a:buClr>
              <a:buSzPts val="1800"/>
              <a:buFont typeface="Arial"/>
              <a:buNone/>
            </a:pPr>
            <a:r>
              <a:rPr lang="en-GB" sz="1000" b="0" i="0" u="none" strike="noStrike" cap="none">
                <a:solidFill>
                  <a:srgbClr val="3A484F"/>
                </a:solidFill>
                <a:latin typeface="Roboto Mono"/>
                <a:ea typeface="Roboto Mono"/>
                <a:cs typeface="Roboto Mono"/>
                <a:sym typeface="Roboto Mono"/>
              </a:rPr>
              <a:t>A MELEGEDÉSÉRT FELELŐS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7C73"/>
              </a:buClr>
              <a:buSzPts val="1800"/>
              <a:buFont typeface="Arial"/>
              <a:buNone/>
            </a:pPr>
            <a:r>
              <a:rPr lang="en-GB" sz="1000" b="0" i="0" u="none" strike="noStrike" cap="none">
                <a:solidFill>
                  <a:srgbClr val="3A484F"/>
                </a:solidFill>
                <a:latin typeface="Roboto Mono"/>
                <a:ea typeface="Roboto Mono"/>
                <a:cs typeface="Roboto Mono"/>
                <a:sym typeface="Roboto Mono"/>
              </a:rPr>
              <a:t>HATÁSCSOPORTOK</a:t>
            </a:r>
            <a:endParaRPr/>
          </a:p>
        </p:txBody>
      </p:sp>
      <p:sp>
        <p:nvSpPr>
          <p:cNvPr id="272" name="Google Shape;272;p16"/>
          <p:cNvSpPr txBox="1"/>
          <p:nvPr/>
        </p:nvSpPr>
        <p:spPr>
          <a:xfrm rot="2700000">
            <a:off x="7923247" y="3991871"/>
            <a:ext cx="1518298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7C73"/>
              </a:buClr>
              <a:buSzPts val="1800"/>
              <a:buFont typeface="Arial"/>
              <a:buNone/>
            </a:pPr>
            <a:r>
              <a:rPr lang="en-GB" sz="900" b="0" i="0" u="none" strike="noStrike" cap="none">
                <a:solidFill>
                  <a:srgbClr val="3A484F"/>
                </a:solidFill>
                <a:latin typeface="Calibri"/>
                <a:ea typeface="Calibri"/>
                <a:cs typeface="Calibri"/>
                <a:sym typeface="Calibri"/>
              </a:rPr>
              <a:t>Belső változékonyság</a:t>
            </a:r>
            <a:endParaRPr sz="900" b="0" i="0" u="none" strike="noStrike" cap="none">
              <a:solidFill>
                <a:srgbClr val="3A48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16"/>
          <p:cNvSpPr txBox="1"/>
          <p:nvPr/>
        </p:nvSpPr>
        <p:spPr>
          <a:xfrm rot="2700000">
            <a:off x="7651919" y="4107473"/>
            <a:ext cx="1785488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7C73"/>
              </a:buClr>
              <a:buSzPts val="1800"/>
              <a:buFont typeface="Arial"/>
              <a:buNone/>
            </a:pPr>
            <a:r>
              <a:rPr lang="en-GB" sz="900" b="0" i="0" u="none" strike="noStrike" cap="none">
                <a:solidFill>
                  <a:srgbClr val="3A484F"/>
                </a:solidFill>
                <a:latin typeface="Calibri"/>
                <a:ea typeface="Calibri"/>
                <a:cs typeface="Calibri"/>
                <a:sym typeface="Calibri"/>
              </a:rPr>
              <a:t>Napsugárzás és vulkánok</a:t>
            </a:r>
            <a:endParaRPr sz="900" b="0" i="0" u="none" strike="noStrike" cap="none">
              <a:solidFill>
                <a:srgbClr val="3A48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16"/>
          <p:cNvSpPr txBox="1"/>
          <p:nvPr/>
        </p:nvSpPr>
        <p:spPr>
          <a:xfrm rot="2700000">
            <a:off x="7340769" y="4107473"/>
            <a:ext cx="1785488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7C73"/>
              </a:buClr>
              <a:buSzPts val="1800"/>
              <a:buFont typeface="Arial"/>
              <a:buNone/>
            </a:pPr>
            <a:r>
              <a:rPr lang="en-GB" sz="900" b="1" i="0" u="none" strike="noStrike" cap="none" dirty="0" err="1">
                <a:solidFill>
                  <a:srgbClr val="3A484F"/>
                </a:solidFill>
                <a:latin typeface="Calibri"/>
                <a:ea typeface="Calibri"/>
                <a:cs typeface="Calibri"/>
                <a:sym typeface="Calibri"/>
              </a:rPr>
              <a:t>Egyéb</a:t>
            </a:r>
            <a:r>
              <a:rPr lang="en-GB" sz="900" b="1" i="0" u="none" strike="noStrike" cap="none" dirty="0">
                <a:solidFill>
                  <a:srgbClr val="3A48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900" b="1" i="0" u="none" strike="noStrike" cap="none" dirty="0" err="1">
                <a:solidFill>
                  <a:srgbClr val="3A484F"/>
                </a:solidFill>
                <a:latin typeface="Calibri"/>
                <a:ea typeface="Calibri"/>
                <a:cs typeface="Calibri"/>
                <a:sym typeface="Calibri"/>
              </a:rPr>
              <a:t>antropogén</a:t>
            </a:r>
            <a:r>
              <a:rPr lang="en-GB" sz="900" b="1" i="0" u="none" strike="noStrike" cap="none" dirty="0">
                <a:solidFill>
                  <a:srgbClr val="3A48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900" b="1" i="0" u="none" strike="noStrike" cap="none" dirty="0" err="1">
                <a:solidFill>
                  <a:srgbClr val="3A484F"/>
                </a:solidFill>
                <a:latin typeface="Calibri"/>
                <a:ea typeface="Calibri"/>
                <a:cs typeface="Calibri"/>
                <a:sym typeface="Calibri"/>
              </a:rPr>
              <a:t>hatások</a:t>
            </a:r>
            <a:endParaRPr sz="900" b="1" i="0" u="none" strike="noStrike" cap="none" dirty="0">
              <a:solidFill>
                <a:srgbClr val="3A48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16"/>
          <p:cNvSpPr txBox="1"/>
          <p:nvPr/>
        </p:nvSpPr>
        <p:spPr>
          <a:xfrm rot="2700000">
            <a:off x="7004377" y="4308666"/>
            <a:ext cx="2354553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7C73"/>
              </a:buClr>
              <a:buSzPts val="1800"/>
              <a:buFont typeface="Arial"/>
              <a:buNone/>
            </a:pPr>
            <a:r>
              <a:rPr lang="en-GB" sz="900" b="1" i="0" u="none" strike="noStrike" cap="none" dirty="0" err="1">
                <a:solidFill>
                  <a:srgbClr val="3A484F"/>
                </a:solidFill>
                <a:latin typeface="Calibri"/>
                <a:ea typeface="Calibri"/>
                <a:cs typeface="Calibri"/>
                <a:sym typeface="Calibri"/>
              </a:rPr>
              <a:t>Antropogén</a:t>
            </a:r>
            <a:r>
              <a:rPr lang="en-GB" sz="900" b="1" i="0" u="none" strike="noStrike" cap="none" dirty="0">
                <a:solidFill>
                  <a:srgbClr val="3A48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900" b="1" i="0" u="none" strike="noStrike" cap="none" dirty="0" err="1">
                <a:solidFill>
                  <a:srgbClr val="3A484F"/>
                </a:solidFill>
                <a:latin typeface="Calibri"/>
                <a:ea typeface="Calibri"/>
                <a:cs typeface="Calibri"/>
                <a:sym typeface="Calibri"/>
              </a:rPr>
              <a:t>üvegházhatású</a:t>
            </a:r>
            <a:r>
              <a:rPr lang="en-GB" sz="900" b="1" i="0" u="none" strike="noStrike" cap="none" dirty="0">
                <a:solidFill>
                  <a:srgbClr val="3A48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900" b="1" i="0" u="none" strike="noStrike" cap="none" dirty="0" err="1">
                <a:solidFill>
                  <a:srgbClr val="3A484F"/>
                </a:solidFill>
                <a:latin typeface="Calibri"/>
                <a:ea typeface="Calibri"/>
                <a:cs typeface="Calibri"/>
                <a:sym typeface="Calibri"/>
              </a:rPr>
              <a:t>gázok</a:t>
            </a:r>
            <a:endParaRPr sz="900" b="1" i="0" u="none" strike="noStrike" cap="none" dirty="0">
              <a:solidFill>
                <a:srgbClr val="3A48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16"/>
          <p:cNvSpPr txBox="1"/>
          <p:nvPr/>
        </p:nvSpPr>
        <p:spPr>
          <a:xfrm rot="2700000">
            <a:off x="6830115" y="4107472"/>
            <a:ext cx="1785488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7C73"/>
              </a:buClr>
              <a:buSzPts val="1800"/>
              <a:buFont typeface="Arial"/>
              <a:buNone/>
            </a:pPr>
            <a:r>
              <a:rPr lang="en-GB" sz="900" b="0" i="0" u="none" strike="noStrike" cap="none" dirty="0" err="1">
                <a:solidFill>
                  <a:srgbClr val="3A484F"/>
                </a:solidFill>
                <a:latin typeface="Calibri"/>
                <a:ea typeface="Calibri"/>
                <a:cs typeface="Calibri"/>
                <a:sym typeface="Calibri"/>
              </a:rPr>
              <a:t>Teljes</a:t>
            </a:r>
            <a:r>
              <a:rPr lang="en-GB" sz="900" b="0" i="0" u="none" strike="noStrike" cap="none" dirty="0">
                <a:solidFill>
                  <a:srgbClr val="3A48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900" b="0" i="0" u="none" strike="noStrike" cap="none" dirty="0" err="1">
                <a:solidFill>
                  <a:srgbClr val="3A484F"/>
                </a:solidFill>
                <a:latin typeface="Calibri"/>
                <a:ea typeface="Calibri"/>
                <a:cs typeface="Calibri"/>
                <a:sym typeface="Calibri"/>
              </a:rPr>
              <a:t>antropogén</a:t>
            </a:r>
            <a:r>
              <a:rPr lang="en-GB" sz="900" b="0" i="0" u="none" strike="noStrike" cap="none" dirty="0">
                <a:solidFill>
                  <a:srgbClr val="3A48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900" b="0" i="0" u="none" strike="noStrike" cap="none" dirty="0" err="1">
                <a:solidFill>
                  <a:srgbClr val="3A484F"/>
                </a:solidFill>
                <a:latin typeface="Calibri"/>
                <a:ea typeface="Calibri"/>
                <a:cs typeface="Calibri"/>
                <a:sym typeface="Calibri"/>
              </a:rPr>
              <a:t>hatás</a:t>
            </a:r>
            <a:endParaRPr sz="900" b="0" i="0" u="none" strike="noStrike" cap="none" dirty="0">
              <a:solidFill>
                <a:srgbClr val="3A48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6" name="Google Shape;286;p16"/>
          <p:cNvCxnSpPr/>
          <p:nvPr/>
        </p:nvCxnSpPr>
        <p:spPr>
          <a:xfrm rot="10800000">
            <a:off x="8197407" y="3538770"/>
            <a:ext cx="0" cy="52593"/>
          </a:xfrm>
          <a:prstGeom prst="straightConnector1">
            <a:avLst/>
          </a:prstGeom>
          <a:noFill/>
          <a:ln w="9525" cap="flat" cmpd="sng">
            <a:solidFill>
              <a:srgbClr val="9B9B9B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7" name="Google Shape;287;p16"/>
          <p:cNvCxnSpPr/>
          <p:nvPr/>
        </p:nvCxnSpPr>
        <p:spPr>
          <a:xfrm rot="10800000">
            <a:off x="7964628" y="3543801"/>
            <a:ext cx="0" cy="52593"/>
          </a:xfrm>
          <a:prstGeom prst="straightConnector1">
            <a:avLst/>
          </a:prstGeom>
          <a:noFill/>
          <a:ln w="9525" cap="flat" cmpd="sng">
            <a:solidFill>
              <a:srgbClr val="9B9B9B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8" name="Google Shape;288;p16"/>
          <p:cNvCxnSpPr/>
          <p:nvPr/>
        </p:nvCxnSpPr>
        <p:spPr>
          <a:xfrm rot="10800000">
            <a:off x="7651461" y="3535435"/>
            <a:ext cx="0" cy="52593"/>
          </a:xfrm>
          <a:prstGeom prst="straightConnector1">
            <a:avLst/>
          </a:prstGeom>
          <a:noFill/>
          <a:ln w="9525" cap="flat" cmpd="sng">
            <a:solidFill>
              <a:srgbClr val="9B9B9B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9" name="Google Shape;289;p16"/>
          <p:cNvCxnSpPr/>
          <p:nvPr/>
        </p:nvCxnSpPr>
        <p:spPr>
          <a:xfrm rot="10800000">
            <a:off x="7415321" y="3537114"/>
            <a:ext cx="0" cy="52593"/>
          </a:xfrm>
          <a:prstGeom prst="straightConnector1">
            <a:avLst/>
          </a:prstGeom>
          <a:noFill/>
          <a:ln w="9525" cap="flat" cmpd="sng">
            <a:solidFill>
              <a:srgbClr val="9B9B9B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90" name="Google Shape;290;p16"/>
          <p:cNvCxnSpPr/>
          <p:nvPr/>
        </p:nvCxnSpPr>
        <p:spPr>
          <a:xfrm rot="10800000">
            <a:off x="7155743" y="3535446"/>
            <a:ext cx="0" cy="52593"/>
          </a:xfrm>
          <a:prstGeom prst="straightConnector1">
            <a:avLst/>
          </a:prstGeom>
          <a:noFill/>
          <a:ln w="9525" cap="flat" cmpd="sng">
            <a:solidFill>
              <a:srgbClr val="9B9B9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Google Shape;118;p13">
            <a:extLst>
              <a:ext uri="{FF2B5EF4-FFF2-40B4-BE49-F238E27FC236}">
                <a16:creationId xmlns:a16="http://schemas.microsoft.com/office/drawing/2014/main" id="{F7BD1E88-B765-BBC3-A404-D1A725A0B0C0}"/>
              </a:ext>
            </a:extLst>
          </p:cNvPr>
          <p:cNvSpPr txBox="1"/>
          <p:nvPr/>
        </p:nvSpPr>
        <p:spPr>
          <a:xfrm>
            <a:off x="270314" y="4348996"/>
            <a:ext cx="2933773" cy="488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>
              <a:lnSpc>
                <a:spcPct val="107000"/>
              </a:lnSpc>
              <a:spcAft>
                <a:spcPts val="800"/>
              </a:spcAft>
              <a:buClr>
                <a:schemeClr val="dk2"/>
              </a:buClr>
              <a:buSzPts val="1800"/>
            </a:pPr>
            <a:r>
              <a:rPr lang="hu-HU" sz="800" dirty="0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  <a:sym typeface="Roboto Mono"/>
              </a:rPr>
              <a:t>F</a:t>
            </a:r>
            <a:r>
              <a:rPr lang="en-GB" sz="800" dirty="0" err="1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  <a:sym typeface="Roboto Mono"/>
              </a:rPr>
              <a:t>orrás</a:t>
            </a:r>
            <a:r>
              <a:rPr lang="en-GB" sz="800" dirty="0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  <a:sym typeface="Roboto Mono"/>
              </a:rPr>
              <a:t>: </a:t>
            </a:r>
            <a:r>
              <a:rPr lang="hu-HU" sz="800" dirty="0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IPCC, </a:t>
            </a:r>
            <a:r>
              <a:rPr lang="hu-HU" sz="800" dirty="0" err="1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Sixth</a:t>
            </a:r>
            <a:r>
              <a:rPr lang="hu-HU" sz="800" dirty="0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hu-HU" sz="800" dirty="0" err="1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Assessment</a:t>
            </a:r>
            <a:r>
              <a:rPr lang="hu-HU" sz="800" dirty="0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hu-HU" sz="800" dirty="0" err="1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Report</a:t>
            </a:r>
            <a:r>
              <a:rPr lang="hu-HU" sz="800" dirty="0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 – </a:t>
            </a:r>
            <a:r>
              <a:rPr lang="hu-HU" sz="800" dirty="0" err="1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Climate</a:t>
            </a:r>
            <a:r>
              <a:rPr lang="hu-HU" sz="800" dirty="0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hu-HU" sz="800" dirty="0" err="1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Change</a:t>
            </a:r>
            <a:r>
              <a:rPr lang="hu-HU" sz="800" dirty="0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 2021: The </a:t>
            </a:r>
            <a:r>
              <a:rPr lang="hu-HU" sz="800" dirty="0" err="1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Physical</a:t>
            </a:r>
            <a:r>
              <a:rPr lang="hu-HU" sz="800" dirty="0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 Science </a:t>
            </a:r>
            <a:r>
              <a:rPr lang="hu-HU" sz="800" dirty="0" err="1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Basis</a:t>
            </a:r>
            <a:r>
              <a:rPr lang="en-HU" sz="800" dirty="0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hu-HU" sz="800" dirty="0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https://www.ipcc.ch/report/ar6/wg1/</a:t>
            </a:r>
            <a:endParaRPr sz="800" dirty="0">
              <a:solidFill>
                <a:schemeClr val="bg1"/>
              </a:solidFill>
              <a:highlight>
                <a:srgbClr val="000000"/>
              </a:highlight>
              <a:latin typeface="Roboto" panose="02000000000000000000" pitchFamily="2" charset="0"/>
              <a:ea typeface="Roboto" panose="02000000000000000000" pitchFamily="2" charset="0"/>
              <a:sym typeface="Roboto Mon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8"/>
          <p:cNvSpPr txBox="1">
            <a:spLocks noGrp="1"/>
          </p:cNvSpPr>
          <p:nvPr>
            <p:ph type="title"/>
          </p:nvPr>
        </p:nvSpPr>
        <p:spPr>
          <a:xfrm>
            <a:off x="311700" y="196800"/>
            <a:ext cx="8118417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2800"/>
              <a:buNone/>
            </a:pPr>
            <a:r>
              <a:rPr lang="hu-HU" dirty="0"/>
              <a:t>A melegedést főleg az emberi eredetű</a:t>
            </a:r>
            <a:br>
              <a:rPr lang="hu-HU" dirty="0"/>
            </a:br>
            <a:r>
              <a:rPr lang="hu-HU" dirty="0"/>
              <a:t>üvegházhatású gázok okozzák</a:t>
            </a:r>
          </a:p>
        </p:txBody>
      </p:sp>
      <p:grpSp>
        <p:nvGrpSpPr>
          <p:cNvPr id="356" name="Google Shape;356;p18"/>
          <p:cNvGrpSpPr/>
          <p:nvPr/>
        </p:nvGrpSpPr>
        <p:grpSpPr>
          <a:xfrm>
            <a:off x="3382636" y="1479311"/>
            <a:ext cx="5041331" cy="2108200"/>
            <a:chOff x="1315390" y="1975571"/>
            <a:chExt cx="6436085" cy="2108200"/>
          </a:xfrm>
        </p:grpSpPr>
        <p:cxnSp>
          <p:nvCxnSpPr>
            <p:cNvPr id="357" name="Google Shape;357;p18"/>
            <p:cNvCxnSpPr/>
            <p:nvPr/>
          </p:nvCxnSpPr>
          <p:spPr>
            <a:xfrm>
              <a:off x="1315390" y="1975571"/>
              <a:ext cx="6436085" cy="0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58" name="Google Shape;358;p18"/>
            <p:cNvCxnSpPr/>
            <p:nvPr/>
          </p:nvCxnSpPr>
          <p:spPr>
            <a:xfrm>
              <a:off x="1315390" y="2331171"/>
              <a:ext cx="6436085" cy="0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59" name="Google Shape;359;p18"/>
            <p:cNvCxnSpPr/>
            <p:nvPr/>
          </p:nvCxnSpPr>
          <p:spPr>
            <a:xfrm>
              <a:off x="1315390" y="2674071"/>
              <a:ext cx="6436085" cy="0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0" name="Google Shape;360;p18"/>
            <p:cNvCxnSpPr/>
            <p:nvPr/>
          </p:nvCxnSpPr>
          <p:spPr>
            <a:xfrm>
              <a:off x="1315390" y="3029671"/>
              <a:ext cx="6436085" cy="0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1" name="Google Shape;361;p18"/>
            <p:cNvCxnSpPr/>
            <p:nvPr/>
          </p:nvCxnSpPr>
          <p:spPr>
            <a:xfrm>
              <a:off x="1315390" y="3378921"/>
              <a:ext cx="6436085" cy="0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2" name="Google Shape;362;p18"/>
            <p:cNvCxnSpPr/>
            <p:nvPr/>
          </p:nvCxnSpPr>
          <p:spPr>
            <a:xfrm>
              <a:off x="1315390" y="3728171"/>
              <a:ext cx="6436085" cy="0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3" name="Google Shape;363;p18"/>
            <p:cNvCxnSpPr/>
            <p:nvPr/>
          </p:nvCxnSpPr>
          <p:spPr>
            <a:xfrm>
              <a:off x="1315390" y="4083771"/>
              <a:ext cx="6436085" cy="0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364" name="Google Shape;364;p18"/>
          <p:cNvGrpSpPr/>
          <p:nvPr/>
        </p:nvGrpSpPr>
        <p:grpSpPr>
          <a:xfrm>
            <a:off x="4890399" y="1371589"/>
            <a:ext cx="424308" cy="2317294"/>
            <a:chOff x="216006" y="1861499"/>
            <a:chExt cx="477809" cy="2317294"/>
          </a:xfrm>
        </p:grpSpPr>
        <p:sp>
          <p:nvSpPr>
            <p:cNvPr id="366" name="Google Shape;366;p18"/>
            <p:cNvSpPr txBox="1"/>
            <p:nvPr/>
          </p:nvSpPr>
          <p:spPr>
            <a:xfrm>
              <a:off x="216006" y="1861499"/>
              <a:ext cx="477809" cy="21544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800" b="0" i="0" u="none" strike="noStrike" cap="none" dirty="0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2,0</a:t>
              </a:r>
              <a:endParaRPr dirty="0"/>
            </a:p>
          </p:txBody>
        </p:sp>
        <p:sp>
          <p:nvSpPr>
            <p:cNvPr id="367" name="Google Shape;367;p18"/>
            <p:cNvSpPr txBox="1"/>
            <p:nvPr/>
          </p:nvSpPr>
          <p:spPr>
            <a:xfrm>
              <a:off x="216006" y="2223449"/>
              <a:ext cx="477809" cy="21544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800" b="0" i="0" u="none" strike="noStrike" cap="none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1,5</a:t>
              </a:r>
              <a:endParaRPr/>
            </a:p>
          </p:txBody>
        </p:sp>
        <p:sp>
          <p:nvSpPr>
            <p:cNvPr id="368" name="Google Shape;368;p18"/>
            <p:cNvSpPr txBox="1"/>
            <p:nvPr/>
          </p:nvSpPr>
          <p:spPr>
            <a:xfrm>
              <a:off x="216006" y="2559999"/>
              <a:ext cx="477809" cy="21544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800" b="0" i="0" u="none" strike="noStrike" cap="none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1,0</a:t>
              </a:r>
              <a:endParaRPr/>
            </a:p>
          </p:txBody>
        </p:sp>
        <p:sp>
          <p:nvSpPr>
            <p:cNvPr id="369" name="Google Shape;369;p18"/>
            <p:cNvSpPr txBox="1"/>
            <p:nvPr/>
          </p:nvSpPr>
          <p:spPr>
            <a:xfrm>
              <a:off x="216006" y="2915599"/>
              <a:ext cx="477809" cy="21544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800" b="0" i="0" u="none" strike="noStrike" cap="none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0,5</a:t>
              </a:r>
              <a:endParaRPr/>
            </a:p>
          </p:txBody>
        </p:sp>
        <p:sp>
          <p:nvSpPr>
            <p:cNvPr id="370" name="Google Shape;370;p18"/>
            <p:cNvSpPr txBox="1"/>
            <p:nvPr/>
          </p:nvSpPr>
          <p:spPr>
            <a:xfrm>
              <a:off x="216006" y="3271199"/>
              <a:ext cx="477809" cy="21544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800" b="0" i="0" u="none" strike="noStrike" cap="none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0,0</a:t>
              </a:r>
              <a:endParaRPr/>
            </a:p>
          </p:txBody>
        </p:sp>
        <p:sp>
          <p:nvSpPr>
            <p:cNvPr id="371" name="Google Shape;371;p18"/>
            <p:cNvSpPr txBox="1"/>
            <p:nvPr/>
          </p:nvSpPr>
          <p:spPr>
            <a:xfrm>
              <a:off x="216006" y="3614099"/>
              <a:ext cx="477809" cy="21544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800" b="0" i="0" u="none" strike="noStrike" cap="none" dirty="0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–0,5</a:t>
              </a:r>
              <a:endParaRPr dirty="0"/>
            </a:p>
          </p:txBody>
        </p:sp>
        <p:sp>
          <p:nvSpPr>
            <p:cNvPr id="372" name="Google Shape;372;p18"/>
            <p:cNvSpPr txBox="1"/>
            <p:nvPr/>
          </p:nvSpPr>
          <p:spPr>
            <a:xfrm>
              <a:off x="216006" y="3963349"/>
              <a:ext cx="477809" cy="21544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7C73"/>
                </a:buClr>
                <a:buSzPts val="1800"/>
                <a:buFont typeface="Arial"/>
                <a:buNone/>
              </a:pPr>
              <a:r>
                <a:rPr lang="en-GB" sz="800" b="0" i="0" u="none" strike="noStrike" cap="none" dirty="0">
                  <a:solidFill>
                    <a:srgbClr val="777777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–1,0</a:t>
              </a:r>
              <a:endParaRPr dirty="0"/>
            </a:p>
          </p:txBody>
        </p:sp>
      </p:grpSp>
      <p:pic>
        <p:nvPicPr>
          <p:cNvPr id="373" name="Google Shape;373;p18" descr="IPCC_AR6_WGI_SPM_Figure_2"/>
          <p:cNvPicPr preferRelativeResize="0"/>
          <p:nvPr/>
        </p:nvPicPr>
        <p:blipFill rotWithShape="1">
          <a:blip r:embed="rId3">
            <a:alphaModFix/>
          </a:blip>
          <a:srcRect l="21925" t="17111" r="57527" b="55384"/>
          <a:stretch/>
        </p:blipFill>
        <p:spPr>
          <a:xfrm>
            <a:off x="3497741" y="1425551"/>
            <a:ext cx="1350799" cy="2198401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18"/>
          <p:cNvSpPr txBox="1"/>
          <p:nvPr/>
        </p:nvSpPr>
        <p:spPr>
          <a:xfrm>
            <a:off x="3801200" y="1479311"/>
            <a:ext cx="477810" cy="2108200"/>
          </a:xfrm>
          <a:prstGeom prst="rect">
            <a:avLst/>
          </a:prstGeom>
          <a:noFill/>
          <a:ln w="9525" cap="flat" cmpd="sng">
            <a:solidFill>
              <a:schemeClr val="bg2">
                <a:lumMod val="60000"/>
                <a:lumOff val="4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5" name="Google Shape;375;p18"/>
          <p:cNvGrpSpPr/>
          <p:nvPr/>
        </p:nvGrpSpPr>
        <p:grpSpPr>
          <a:xfrm>
            <a:off x="5406458" y="1422777"/>
            <a:ext cx="2916924" cy="2233326"/>
            <a:chOff x="5886585" y="1915862"/>
            <a:chExt cx="2916924" cy="2233326"/>
          </a:xfrm>
        </p:grpSpPr>
        <p:pic>
          <p:nvPicPr>
            <p:cNvPr id="376" name="Google Shape;376;p18" descr="IPCC_AR6_WGI_SPM_Figure_2"/>
            <p:cNvPicPr preferRelativeResize="0"/>
            <p:nvPr/>
          </p:nvPicPr>
          <p:blipFill rotWithShape="1">
            <a:blip r:embed="rId3">
              <a:alphaModFix/>
            </a:blip>
            <a:srcRect l="50000" t="17111" r="5628" b="55384"/>
            <a:stretch/>
          </p:blipFill>
          <p:spPr>
            <a:xfrm>
              <a:off x="5886585" y="1917177"/>
              <a:ext cx="2916924" cy="219840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77" name="Google Shape;377;p18"/>
            <p:cNvCxnSpPr/>
            <p:nvPr/>
          </p:nvCxnSpPr>
          <p:spPr>
            <a:xfrm rot="10800000">
              <a:off x="7390849" y="1915862"/>
              <a:ext cx="0" cy="2233326"/>
            </a:xfrm>
            <a:prstGeom prst="straightConnector1">
              <a:avLst/>
            </a:prstGeom>
            <a:noFill/>
            <a:ln w="9525" cap="flat" cmpd="sng">
              <a:solidFill>
                <a:srgbClr val="575757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87" name="Google Shape;387;p18"/>
          <p:cNvSpPr txBox="1"/>
          <p:nvPr/>
        </p:nvSpPr>
        <p:spPr>
          <a:xfrm>
            <a:off x="3042606" y="997562"/>
            <a:ext cx="213543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7C73"/>
              </a:buClr>
              <a:buSzPts val="1800"/>
              <a:buFont typeface="Arial"/>
              <a:buNone/>
            </a:pPr>
            <a:r>
              <a:rPr lang="en-GB" sz="1000" b="0" i="0" u="none" strike="noStrike" cap="none" dirty="0">
                <a:solidFill>
                  <a:srgbClr val="3A484F"/>
                </a:solidFill>
                <a:latin typeface="Roboto Mono"/>
                <a:ea typeface="Roboto Mono"/>
                <a:cs typeface="Roboto Mono"/>
                <a:sym typeface="Roboto Mono"/>
              </a:rPr>
              <a:t>A MELEGEDÉSÉRT FELELŐS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7C73"/>
              </a:buClr>
              <a:buSzPts val="1800"/>
              <a:buFont typeface="Arial"/>
              <a:buNone/>
            </a:pPr>
            <a:r>
              <a:rPr lang="en-GB" sz="1000" b="0" i="0" u="none" strike="noStrike" cap="none" dirty="0">
                <a:solidFill>
                  <a:srgbClr val="3A484F"/>
                </a:solidFill>
                <a:latin typeface="Roboto Mono"/>
                <a:ea typeface="Roboto Mono"/>
                <a:cs typeface="Roboto Mono"/>
                <a:sym typeface="Roboto Mono"/>
              </a:rPr>
              <a:t>HATÁSCSOPORTOK</a:t>
            </a:r>
            <a:endParaRPr dirty="0"/>
          </a:p>
        </p:txBody>
      </p:sp>
      <p:sp>
        <p:nvSpPr>
          <p:cNvPr id="388" name="Google Shape;388;p18"/>
          <p:cNvSpPr txBox="1"/>
          <p:nvPr/>
        </p:nvSpPr>
        <p:spPr>
          <a:xfrm>
            <a:off x="5263159" y="997562"/>
            <a:ext cx="320352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7C73"/>
              </a:buClr>
              <a:buSzPts val="1800"/>
              <a:buFont typeface="Arial"/>
              <a:buNone/>
            </a:pPr>
            <a:r>
              <a:rPr lang="en-GB" sz="1000" b="0" i="0" u="none" strike="noStrike" cap="none" dirty="0">
                <a:solidFill>
                  <a:srgbClr val="3A484F"/>
                </a:solidFill>
                <a:latin typeface="Roboto Mono"/>
                <a:ea typeface="Roboto Mono"/>
                <a:cs typeface="Roboto Mono"/>
                <a:sym typeface="Roboto Mono"/>
              </a:rPr>
              <a:t>A MELEGEDÉSÉRT FELELŐS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7C73"/>
              </a:buClr>
              <a:buSzPts val="1800"/>
              <a:buFont typeface="Arial"/>
              <a:buNone/>
            </a:pPr>
            <a:r>
              <a:rPr lang="en-GB" sz="1000" b="0" i="0" u="none" strike="noStrike" cap="none" dirty="0">
                <a:solidFill>
                  <a:srgbClr val="3A484F"/>
                </a:solidFill>
                <a:latin typeface="Roboto Mono"/>
                <a:ea typeface="Roboto Mono"/>
                <a:cs typeface="Roboto Mono"/>
                <a:sym typeface="Roboto Mono"/>
              </a:rPr>
              <a:t>ÖSSZETEVŐK</a:t>
            </a:r>
            <a:endParaRPr dirty="0"/>
          </a:p>
        </p:txBody>
      </p:sp>
      <p:sp>
        <p:nvSpPr>
          <p:cNvPr id="389" name="Google Shape;389;p18"/>
          <p:cNvSpPr txBox="1"/>
          <p:nvPr/>
        </p:nvSpPr>
        <p:spPr>
          <a:xfrm rot="2700000">
            <a:off x="4427670" y="4030348"/>
            <a:ext cx="1518298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7C73"/>
              </a:buClr>
              <a:buSzPts val="1800"/>
              <a:buFont typeface="Arial"/>
              <a:buNone/>
            </a:pPr>
            <a:r>
              <a:rPr lang="en-GB" sz="900" b="0" i="0" u="none" strike="noStrike" cap="none">
                <a:solidFill>
                  <a:srgbClr val="3A484F"/>
                </a:solidFill>
                <a:latin typeface="Calibri"/>
                <a:ea typeface="Calibri"/>
                <a:cs typeface="Calibri"/>
                <a:sym typeface="Calibri"/>
              </a:rPr>
              <a:t>Belső változékonyság</a:t>
            </a:r>
            <a:endParaRPr sz="900" b="0" i="0" u="none" strike="noStrike" cap="none">
              <a:solidFill>
                <a:srgbClr val="3A48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18"/>
          <p:cNvSpPr txBox="1"/>
          <p:nvPr/>
        </p:nvSpPr>
        <p:spPr>
          <a:xfrm rot="2700000">
            <a:off x="4142946" y="4145950"/>
            <a:ext cx="1785488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7C73"/>
              </a:buClr>
              <a:buSzPts val="1800"/>
              <a:buFont typeface="Arial"/>
              <a:buNone/>
            </a:pPr>
            <a:r>
              <a:rPr lang="en-GB" sz="900" b="0" i="0" u="none" strike="noStrike" cap="none">
                <a:solidFill>
                  <a:srgbClr val="3A484F"/>
                </a:solidFill>
                <a:latin typeface="Calibri"/>
                <a:ea typeface="Calibri"/>
                <a:cs typeface="Calibri"/>
                <a:sym typeface="Calibri"/>
              </a:rPr>
              <a:t>Napsugárzás és vulkánok</a:t>
            </a:r>
            <a:endParaRPr sz="900" b="0" i="0" u="none" strike="noStrike" cap="none">
              <a:solidFill>
                <a:srgbClr val="3A48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18"/>
          <p:cNvSpPr txBox="1"/>
          <p:nvPr/>
        </p:nvSpPr>
        <p:spPr>
          <a:xfrm rot="2700000">
            <a:off x="3831796" y="4145950"/>
            <a:ext cx="1785488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7C73"/>
              </a:buClr>
              <a:buSzPts val="1800"/>
              <a:buFont typeface="Arial"/>
              <a:buNone/>
            </a:pPr>
            <a:r>
              <a:rPr lang="en-GB" sz="900" b="1" i="0" u="none" strike="noStrike" cap="none" dirty="0" err="1">
                <a:solidFill>
                  <a:srgbClr val="3A484F"/>
                </a:solidFill>
                <a:latin typeface="Calibri"/>
                <a:ea typeface="Calibri"/>
                <a:cs typeface="Calibri"/>
                <a:sym typeface="Calibri"/>
              </a:rPr>
              <a:t>Egyéb</a:t>
            </a:r>
            <a:r>
              <a:rPr lang="en-GB" sz="900" b="1" i="0" u="none" strike="noStrike" cap="none" dirty="0">
                <a:solidFill>
                  <a:srgbClr val="3A48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900" b="1" i="0" u="none" strike="noStrike" cap="none" dirty="0" err="1">
                <a:solidFill>
                  <a:srgbClr val="3A484F"/>
                </a:solidFill>
                <a:latin typeface="Calibri"/>
                <a:ea typeface="Calibri"/>
                <a:cs typeface="Calibri"/>
                <a:sym typeface="Calibri"/>
              </a:rPr>
              <a:t>antropogén</a:t>
            </a:r>
            <a:r>
              <a:rPr lang="en-GB" sz="900" b="1" i="0" u="none" strike="noStrike" cap="none" dirty="0">
                <a:solidFill>
                  <a:srgbClr val="3A48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900" b="1" i="0" u="none" strike="noStrike" cap="none" dirty="0" err="1">
                <a:solidFill>
                  <a:srgbClr val="3A484F"/>
                </a:solidFill>
                <a:latin typeface="Calibri"/>
                <a:ea typeface="Calibri"/>
                <a:cs typeface="Calibri"/>
                <a:sym typeface="Calibri"/>
              </a:rPr>
              <a:t>hatások</a:t>
            </a:r>
            <a:endParaRPr sz="900" b="1" i="0" u="none" strike="noStrike" cap="none" dirty="0">
              <a:solidFill>
                <a:srgbClr val="3A48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18"/>
          <p:cNvSpPr txBox="1"/>
          <p:nvPr/>
        </p:nvSpPr>
        <p:spPr>
          <a:xfrm rot="2700000">
            <a:off x="3478657" y="4347143"/>
            <a:ext cx="2354553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7C73"/>
              </a:buClr>
              <a:buSzPts val="1800"/>
              <a:buFont typeface="Arial"/>
              <a:buNone/>
            </a:pPr>
            <a:r>
              <a:rPr lang="en-GB" sz="900" b="1" i="0" u="none" strike="noStrike" cap="none" dirty="0" err="1">
                <a:solidFill>
                  <a:srgbClr val="3A484F"/>
                </a:solidFill>
                <a:latin typeface="Calibri"/>
                <a:ea typeface="Calibri"/>
                <a:cs typeface="Calibri"/>
                <a:sym typeface="Calibri"/>
              </a:rPr>
              <a:t>Antropogén</a:t>
            </a:r>
            <a:r>
              <a:rPr lang="en-GB" sz="900" b="1" i="0" u="none" strike="noStrike" cap="none" dirty="0">
                <a:solidFill>
                  <a:srgbClr val="3A48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900" b="1" i="0" u="none" strike="noStrike" cap="none" dirty="0" err="1">
                <a:solidFill>
                  <a:srgbClr val="3A484F"/>
                </a:solidFill>
                <a:latin typeface="Calibri"/>
                <a:ea typeface="Calibri"/>
                <a:cs typeface="Calibri"/>
                <a:sym typeface="Calibri"/>
              </a:rPr>
              <a:t>üvegházhatású</a:t>
            </a:r>
            <a:r>
              <a:rPr lang="en-GB" sz="900" b="1" i="0" u="none" strike="noStrike" cap="none" dirty="0">
                <a:solidFill>
                  <a:srgbClr val="3A48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900" b="1" i="0" u="none" strike="noStrike" cap="none" dirty="0" err="1">
                <a:solidFill>
                  <a:srgbClr val="3A484F"/>
                </a:solidFill>
                <a:latin typeface="Calibri"/>
                <a:ea typeface="Calibri"/>
                <a:cs typeface="Calibri"/>
                <a:sym typeface="Calibri"/>
              </a:rPr>
              <a:t>gázok</a:t>
            </a:r>
            <a:endParaRPr sz="900" b="1" i="0" u="none" strike="noStrike" cap="none" dirty="0">
              <a:solidFill>
                <a:srgbClr val="3A48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18"/>
          <p:cNvSpPr txBox="1"/>
          <p:nvPr/>
        </p:nvSpPr>
        <p:spPr>
          <a:xfrm rot="2700000">
            <a:off x="3311095" y="4145949"/>
            <a:ext cx="1785488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7C73"/>
              </a:buClr>
              <a:buSzPts val="1800"/>
              <a:buFont typeface="Arial"/>
              <a:buNone/>
            </a:pPr>
            <a:r>
              <a:rPr lang="en-GB" sz="900" b="0" i="0" u="none" strike="noStrike" cap="none" dirty="0" err="1">
                <a:solidFill>
                  <a:srgbClr val="3A484F"/>
                </a:solidFill>
                <a:latin typeface="Calibri"/>
                <a:ea typeface="Calibri"/>
                <a:cs typeface="Calibri"/>
                <a:sym typeface="Calibri"/>
              </a:rPr>
              <a:t>Teljes</a:t>
            </a:r>
            <a:r>
              <a:rPr lang="en-GB" sz="900" b="0" i="0" u="none" strike="noStrike" cap="none" dirty="0">
                <a:solidFill>
                  <a:srgbClr val="3A48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900" b="0" i="0" u="none" strike="noStrike" cap="none" dirty="0" err="1">
                <a:solidFill>
                  <a:srgbClr val="3A484F"/>
                </a:solidFill>
                <a:latin typeface="Calibri"/>
                <a:ea typeface="Calibri"/>
                <a:cs typeface="Calibri"/>
                <a:sym typeface="Calibri"/>
              </a:rPr>
              <a:t>antropogén</a:t>
            </a:r>
            <a:r>
              <a:rPr lang="en-GB" sz="900" b="0" i="0" u="none" strike="noStrike" cap="none" dirty="0">
                <a:solidFill>
                  <a:srgbClr val="3A48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900" b="0" i="0" u="none" strike="noStrike" cap="none" dirty="0" err="1">
                <a:solidFill>
                  <a:srgbClr val="3A484F"/>
                </a:solidFill>
                <a:latin typeface="Calibri"/>
                <a:ea typeface="Calibri"/>
                <a:cs typeface="Calibri"/>
                <a:sym typeface="Calibri"/>
              </a:rPr>
              <a:t>hatás</a:t>
            </a:r>
            <a:endParaRPr sz="900" b="0" i="0" u="none" strike="noStrike" cap="none" dirty="0">
              <a:solidFill>
                <a:srgbClr val="3A48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18"/>
          <p:cNvSpPr txBox="1"/>
          <p:nvPr/>
        </p:nvSpPr>
        <p:spPr>
          <a:xfrm rot="2700000">
            <a:off x="5309244" y="3970504"/>
            <a:ext cx="1349035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7C73"/>
              </a:buClr>
              <a:buSzPts val="1800"/>
              <a:buFont typeface="Arial"/>
              <a:buNone/>
            </a:pPr>
            <a:r>
              <a:rPr lang="en-GB" sz="900" b="0" i="0" u="none" strike="noStrike" cap="none">
                <a:solidFill>
                  <a:srgbClr val="3A484F"/>
                </a:solidFill>
                <a:latin typeface="Calibri"/>
                <a:ea typeface="Calibri"/>
                <a:cs typeface="Calibri"/>
                <a:sym typeface="Calibri"/>
              </a:rPr>
              <a:t>Szén-dioxid</a:t>
            </a:r>
            <a:endParaRPr sz="900" b="0" i="0" u="none" strike="noStrike" cap="none">
              <a:solidFill>
                <a:srgbClr val="3A48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18"/>
          <p:cNvSpPr txBox="1"/>
          <p:nvPr/>
        </p:nvSpPr>
        <p:spPr>
          <a:xfrm rot="2700000">
            <a:off x="5550544" y="3970504"/>
            <a:ext cx="1349035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7C73"/>
              </a:buClr>
              <a:buSzPts val="1800"/>
              <a:buFont typeface="Arial"/>
              <a:buNone/>
            </a:pPr>
            <a:r>
              <a:rPr lang="en-GB" sz="900" b="0" i="0" u="none" strike="noStrike" cap="none">
                <a:solidFill>
                  <a:srgbClr val="3A484F"/>
                </a:solidFill>
                <a:latin typeface="Calibri"/>
                <a:ea typeface="Calibri"/>
                <a:cs typeface="Calibri"/>
                <a:sym typeface="Calibri"/>
              </a:rPr>
              <a:t>Metán</a:t>
            </a:r>
            <a:endParaRPr sz="900" b="0" i="0" u="none" strike="noStrike" cap="none">
              <a:solidFill>
                <a:srgbClr val="3A48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18"/>
          <p:cNvSpPr txBox="1"/>
          <p:nvPr/>
        </p:nvSpPr>
        <p:spPr>
          <a:xfrm rot="2700000">
            <a:off x="5785494" y="3970503"/>
            <a:ext cx="1349035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7C73"/>
              </a:buClr>
              <a:buSzPts val="1800"/>
              <a:buFont typeface="Arial"/>
              <a:buNone/>
            </a:pPr>
            <a:r>
              <a:rPr lang="en-GB" sz="900" b="0" i="0" u="none" strike="noStrike" cap="none">
                <a:solidFill>
                  <a:srgbClr val="3A484F"/>
                </a:solidFill>
                <a:latin typeface="Calibri"/>
                <a:ea typeface="Calibri"/>
                <a:cs typeface="Calibri"/>
                <a:sym typeface="Calibri"/>
              </a:rPr>
              <a:t>Dinitrogén-oxid</a:t>
            </a:r>
            <a:endParaRPr sz="900" b="0" i="0" u="none" strike="noStrike" cap="none">
              <a:solidFill>
                <a:srgbClr val="3A48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18"/>
          <p:cNvSpPr txBox="1"/>
          <p:nvPr/>
        </p:nvSpPr>
        <p:spPr>
          <a:xfrm rot="2700000">
            <a:off x="6033145" y="3970502"/>
            <a:ext cx="1349035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7C73"/>
              </a:buClr>
              <a:buSzPts val="1800"/>
              <a:buFont typeface="Arial"/>
              <a:buNone/>
            </a:pPr>
            <a:r>
              <a:rPr lang="en-GB" sz="900" b="0" i="0" u="none" strike="noStrike" cap="none">
                <a:solidFill>
                  <a:srgbClr val="3A484F"/>
                </a:solidFill>
                <a:latin typeface="Calibri"/>
                <a:ea typeface="Calibri"/>
                <a:cs typeface="Calibri"/>
                <a:sym typeface="Calibri"/>
              </a:rPr>
              <a:t>Halogénezett gázok</a:t>
            </a:r>
            <a:endParaRPr sz="900" b="0" i="0" u="none" strike="noStrike" cap="none">
              <a:solidFill>
                <a:srgbClr val="3A48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18"/>
          <p:cNvSpPr txBox="1"/>
          <p:nvPr/>
        </p:nvSpPr>
        <p:spPr>
          <a:xfrm rot="2700000">
            <a:off x="6268095" y="3970502"/>
            <a:ext cx="1349035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7C73"/>
              </a:buClr>
              <a:buSzPts val="1800"/>
              <a:buFont typeface="Arial"/>
              <a:buNone/>
            </a:pPr>
            <a:r>
              <a:rPr lang="en-GB" sz="900" b="0" i="0" u="none" strike="noStrike" cap="none">
                <a:solidFill>
                  <a:srgbClr val="3A484F"/>
                </a:solidFill>
                <a:latin typeface="Calibri"/>
                <a:ea typeface="Calibri"/>
                <a:cs typeface="Calibri"/>
                <a:sym typeface="Calibri"/>
              </a:rPr>
              <a:t>Nitrogén-oxidok</a:t>
            </a:r>
            <a:endParaRPr sz="900" b="0" i="0" u="none" strike="noStrike" cap="none">
              <a:solidFill>
                <a:srgbClr val="3A48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18"/>
          <p:cNvSpPr txBox="1"/>
          <p:nvPr/>
        </p:nvSpPr>
        <p:spPr>
          <a:xfrm rot="2700000">
            <a:off x="6383584" y="4304894"/>
            <a:ext cx="2294843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7C73"/>
              </a:buClr>
              <a:buSzPts val="1800"/>
              <a:buFont typeface="Arial"/>
              <a:buNone/>
            </a:pPr>
            <a:r>
              <a:rPr lang="en-GB" sz="900" b="0" i="0" u="none" strike="noStrike" cap="none">
                <a:solidFill>
                  <a:srgbClr val="3A484F"/>
                </a:solidFill>
                <a:latin typeface="Calibri"/>
                <a:ea typeface="Calibri"/>
                <a:cs typeface="Calibri"/>
                <a:sym typeface="Calibri"/>
              </a:rPr>
              <a:t>Illékony szerves vegyületek, gázok</a:t>
            </a:r>
            <a:endParaRPr sz="900" b="0" i="0" u="none" strike="noStrike" cap="none">
              <a:solidFill>
                <a:srgbClr val="3A48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18"/>
          <p:cNvSpPr txBox="1"/>
          <p:nvPr/>
        </p:nvSpPr>
        <p:spPr>
          <a:xfrm rot="2700000">
            <a:off x="6737995" y="3970501"/>
            <a:ext cx="1349035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7C73"/>
              </a:buClr>
              <a:buSzPts val="1800"/>
              <a:buFont typeface="Arial"/>
              <a:buNone/>
            </a:pPr>
            <a:r>
              <a:rPr lang="en-GB" sz="900" b="0" i="0" u="none" strike="noStrike" cap="none">
                <a:solidFill>
                  <a:srgbClr val="3A484F"/>
                </a:solidFill>
                <a:latin typeface="Calibri"/>
                <a:ea typeface="Calibri"/>
                <a:cs typeface="Calibri"/>
                <a:sym typeface="Calibri"/>
              </a:rPr>
              <a:t>Kén-dioxid</a:t>
            </a:r>
            <a:endParaRPr sz="900" b="0" i="0" u="none" strike="noStrike" cap="none">
              <a:solidFill>
                <a:srgbClr val="3A48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18"/>
          <p:cNvSpPr txBox="1"/>
          <p:nvPr/>
        </p:nvSpPr>
        <p:spPr>
          <a:xfrm rot="2700000">
            <a:off x="7017395" y="3970500"/>
            <a:ext cx="1349035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7C73"/>
              </a:buClr>
              <a:buSzPts val="1800"/>
              <a:buFont typeface="Arial"/>
              <a:buNone/>
            </a:pPr>
            <a:r>
              <a:rPr lang="en-GB" sz="900" b="0" i="0" u="none" strike="noStrike" cap="none">
                <a:solidFill>
                  <a:srgbClr val="3A484F"/>
                </a:solidFill>
                <a:latin typeface="Calibri"/>
                <a:ea typeface="Calibri"/>
                <a:cs typeface="Calibri"/>
                <a:sym typeface="Calibri"/>
              </a:rPr>
              <a:t>Szerves szénvegyületek</a:t>
            </a:r>
            <a:endParaRPr sz="900" b="0" i="0" u="none" strike="noStrike" cap="none">
              <a:solidFill>
                <a:srgbClr val="3A48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18"/>
          <p:cNvSpPr txBox="1"/>
          <p:nvPr/>
        </p:nvSpPr>
        <p:spPr>
          <a:xfrm rot="2700000">
            <a:off x="7258694" y="3970499"/>
            <a:ext cx="1349035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7C73"/>
              </a:buClr>
              <a:buSzPts val="1800"/>
              <a:buFont typeface="Arial"/>
              <a:buNone/>
            </a:pPr>
            <a:r>
              <a:rPr lang="en-GB" sz="900" b="0" i="0" u="none" strike="noStrike" cap="none">
                <a:solidFill>
                  <a:srgbClr val="3A484F"/>
                </a:solidFill>
                <a:latin typeface="Calibri"/>
                <a:ea typeface="Calibri"/>
                <a:cs typeface="Calibri"/>
                <a:sym typeface="Calibri"/>
              </a:rPr>
              <a:t>Ammónia</a:t>
            </a:r>
            <a:endParaRPr sz="900" b="0" i="0" u="none" strike="noStrike" cap="none">
              <a:solidFill>
                <a:srgbClr val="3A48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18"/>
          <p:cNvSpPr txBox="1"/>
          <p:nvPr/>
        </p:nvSpPr>
        <p:spPr>
          <a:xfrm rot="2700000">
            <a:off x="7493644" y="3970498"/>
            <a:ext cx="1349035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7C73"/>
              </a:buClr>
              <a:buSzPts val="1800"/>
              <a:buFont typeface="Arial"/>
              <a:buNone/>
            </a:pPr>
            <a:r>
              <a:rPr lang="en-GB" sz="900" b="0" i="0" u="none" strike="noStrike" cap="none">
                <a:solidFill>
                  <a:srgbClr val="3A484F"/>
                </a:solidFill>
                <a:latin typeface="Calibri"/>
                <a:ea typeface="Calibri"/>
                <a:cs typeface="Calibri"/>
                <a:sym typeface="Calibri"/>
              </a:rPr>
              <a:t>Koromrészecskék</a:t>
            </a:r>
            <a:endParaRPr sz="900" b="0" i="0" u="none" strike="noStrike" cap="none">
              <a:solidFill>
                <a:srgbClr val="3A48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18"/>
          <p:cNvSpPr txBox="1"/>
          <p:nvPr/>
        </p:nvSpPr>
        <p:spPr>
          <a:xfrm rot="2700000">
            <a:off x="7633852" y="4214554"/>
            <a:ext cx="2039331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7C73"/>
              </a:buClr>
              <a:buSzPts val="1800"/>
              <a:buFont typeface="Arial"/>
              <a:buNone/>
            </a:pPr>
            <a:r>
              <a:rPr lang="en-GB" sz="900" b="0" i="0" u="none" strike="noStrike" cap="none">
                <a:solidFill>
                  <a:srgbClr val="3A484F"/>
                </a:solidFill>
                <a:latin typeface="Calibri"/>
                <a:ea typeface="Calibri"/>
                <a:cs typeface="Calibri"/>
                <a:sym typeface="Calibri"/>
              </a:rPr>
              <a:t>Felszínhasználat-változás, öntözés</a:t>
            </a:r>
            <a:endParaRPr sz="900" b="0" i="0" u="none" strike="noStrike" cap="none">
              <a:solidFill>
                <a:srgbClr val="3A48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18"/>
          <p:cNvSpPr txBox="1"/>
          <p:nvPr/>
        </p:nvSpPr>
        <p:spPr>
          <a:xfrm rot="2700000">
            <a:off x="7969894" y="3970497"/>
            <a:ext cx="1349035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7C73"/>
              </a:buClr>
              <a:buSzPts val="1800"/>
              <a:buFont typeface="Arial"/>
              <a:buNone/>
            </a:pPr>
            <a:r>
              <a:rPr lang="en-GB" sz="900" b="0" i="0" u="none" strike="noStrike" cap="none">
                <a:solidFill>
                  <a:srgbClr val="3A484F"/>
                </a:solidFill>
                <a:latin typeface="Calibri"/>
                <a:ea typeface="Calibri"/>
                <a:cs typeface="Calibri"/>
                <a:sym typeface="Calibri"/>
              </a:rPr>
              <a:t>Kondenzcsíkok</a:t>
            </a:r>
            <a:endParaRPr sz="900" b="0" i="0" u="none" strike="noStrike" cap="none">
              <a:solidFill>
                <a:srgbClr val="3A48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18"/>
          <p:cNvSpPr txBox="1">
            <a:spLocks noGrp="1"/>
          </p:cNvSpPr>
          <p:nvPr>
            <p:ph type="body" idx="1"/>
          </p:nvPr>
        </p:nvSpPr>
        <p:spPr>
          <a:xfrm>
            <a:off x="311699" y="1377245"/>
            <a:ext cx="3037965" cy="2637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Aft>
                <a:spcPts val="800"/>
              </a:spcAft>
            </a:pPr>
            <a:r>
              <a:rPr lang="en-GB" dirty="0"/>
              <a:t>A </a:t>
            </a:r>
            <a:r>
              <a:rPr lang="en-GB" dirty="0" err="1"/>
              <a:t>jobb</a:t>
            </a:r>
            <a:r>
              <a:rPr lang="en-GB" dirty="0"/>
              <a:t> </a:t>
            </a:r>
            <a:r>
              <a:rPr lang="en-GB" dirty="0" err="1"/>
              <a:t>oldali</a:t>
            </a:r>
            <a:r>
              <a:rPr lang="en-GB" dirty="0"/>
              <a:t> </a:t>
            </a:r>
            <a:r>
              <a:rPr lang="en-GB" dirty="0" err="1"/>
              <a:t>diagramon</a:t>
            </a:r>
            <a:r>
              <a:rPr lang="en-GB" dirty="0"/>
              <a:t> </a:t>
            </a:r>
            <a:r>
              <a:rPr lang="en-GB" dirty="0" err="1"/>
              <a:t>látható</a:t>
            </a:r>
            <a:r>
              <a:rPr lang="en-GB" dirty="0"/>
              <a:t>, </a:t>
            </a:r>
            <a:r>
              <a:rPr lang="en-GB" dirty="0" err="1"/>
              <a:t>hogy</a:t>
            </a:r>
            <a:r>
              <a:rPr lang="en-GB" dirty="0"/>
              <a:t> </a:t>
            </a:r>
            <a:r>
              <a:rPr lang="en-GB" dirty="0" err="1"/>
              <a:t>az</a:t>
            </a:r>
            <a:r>
              <a:rPr lang="en-GB" dirty="0"/>
              <a:t> </a:t>
            </a:r>
            <a:r>
              <a:rPr lang="en-GB" dirty="0" err="1"/>
              <a:t>antropogén</a:t>
            </a:r>
            <a:r>
              <a:rPr lang="en-GB" dirty="0"/>
              <a:t> </a:t>
            </a:r>
            <a:r>
              <a:rPr lang="en-GB" dirty="0" err="1"/>
              <a:t>melegedést</a:t>
            </a:r>
            <a:r>
              <a:rPr lang="en-GB" dirty="0"/>
              <a:t> </a:t>
            </a:r>
            <a:br>
              <a:rPr lang="hu-HU" dirty="0"/>
            </a:br>
            <a:r>
              <a:rPr lang="en-GB" dirty="0" err="1"/>
              <a:t>az</a:t>
            </a:r>
            <a:r>
              <a:rPr lang="en-GB" dirty="0"/>
              <a:t> </a:t>
            </a:r>
            <a:r>
              <a:rPr lang="en-GB" dirty="0" err="1"/>
              <a:t>üvegházhatású</a:t>
            </a:r>
            <a:r>
              <a:rPr lang="en-GB" dirty="0"/>
              <a:t> </a:t>
            </a:r>
            <a:r>
              <a:rPr lang="en-GB" dirty="0" err="1"/>
              <a:t>gázok</a:t>
            </a:r>
            <a:r>
              <a:rPr lang="en-GB" dirty="0"/>
              <a:t> </a:t>
            </a:r>
            <a:r>
              <a:rPr lang="en-GB" dirty="0" err="1"/>
              <a:t>légköri</a:t>
            </a:r>
            <a:r>
              <a:rPr lang="en-GB" dirty="0"/>
              <a:t> </a:t>
            </a:r>
            <a:r>
              <a:rPr lang="en-GB" dirty="0" err="1"/>
              <a:t>koncentrációnövekedése</a:t>
            </a:r>
            <a:r>
              <a:rPr lang="en-GB" dirty="0"/>
              <a:t> </a:t>
            </a:r>
            <a:r>
              <a:rPr lang="en-GB" dirty="0" err="1"/>
              <a:t>okozza</a:t>
            </a:r>
            <a:r>
              <a:rPr lang="en-GB" dirty="0"/>
              <a:t>. </a:t>
            </a:r>
            <a:endParaRPr lang="hu-HU" dirty="0"/>
          </a:p>
          <a:p>
            <a:pPr>
              <a:spcAft>
                <a:spcPts val="800"/>
              </a:spcAft>
            </a:pPr>
            <a:r>
              <a:rPr lang="en-GB" dirty="0"/>
              <a:t>A </a:t>
            </a:r>
            <a:r>
              <a:rPr lang="en-GB" dirty="0" err="1"/>
              <a:t>függőleges</a:t>
            </a:r>
            <a:r>
              <a:rPr lang="en-GB" dirty="0"/>
              <a:t> </a:t>
            </a:r>
            <a:r>
              <a:rPr lang="en-GB" dirty="0" err="1"/>
              <a:t>vonaltól</a:t>
            </a:r>
            <a:r>
              <a:rPr lang="en-GB" dirty="0"/>
              <a:t> </a:t>
            </a:r>
            <a:r>
              <a:rPr lang="en-GB" dirty="0" err="1"/>
              <a:t>jobbra</a:t>
            </a:r>
            <a:r>
              <a:rPr lang="en-GB" dirty="0"/>
              <a:t> </a:t>
            </a:r>
            <a:r>
              <a:rPr lang="en-GB" dirty="0" err="1"/>
              <a:t>elhelyezkedő</a:t>
            </a:r>
            <a:r>
              <a:rPr lang="en-GB" dirty="0"/>
              <a:t> </a:t>
            </a:r>
            <a:r>
              <a:rPr lang="en-GB" dirty="0" err="1"/>
              <a:t>emberi</a:t>
            </a:r>
            <a:r>
              <a:rPr lang="en-GB" dirty="0"/>
              <a:t> </a:t>
            </a:r>
            <a:r>
              <a:rPr lang="en-GB" dirty="0" err="1"/>
              <a:t>hatások</a:t>
            </a:r>
            <a:r>
              <a:rPr lang="en-GB" dirty="0"/>
              <a:t> </a:t>
            </a:r>
            <a:r>
              <a:rPr lang="en-GB" dirty="0" err="1"/>
              <a:t>általában</a:t>
            </a:r>
            <a:r>
              <a:rPr lang="en-GB" dirty="0"/>
              <a:t> </a:t>
            </a:r>
            <a:r>
              <a:rPr lang="en-GB" dirty="0" err="1"/>
              <a:t>az</a:t>
            </a:r>
            <a:r>
              <a:rPr lang="en-GB" dirty="0"/>
              <a:t> </a:t>
            </a:r>
            <a:r>
              <a:rPr lang="en-GB" dirty="0" err="1"/>
              <a:t>üvegházhatás</a:t>
            </a:r>
            <a:r>
              <a:rPr lang="en-GB" dirty="0"/>
              <a:t> </a:t>
            </a:r>
            <a:r>
              <a:rPr lang="en-GB" dirty="0" err="1"/>
              <a:t>mérséklése</a:t>
            </a:r>
            <a:r>
              <a:rPr lang="en-GB" dirty="0"/>
              <a:t> </a:t>
            </a:r>
            <a:r>
              <a:rPr lang="en-GB" dirty="0" err="1"/>
              <a:t>irányába</a:t>
            </a:r>
            <a:r>
              <a:rPr lang="en-GB" dirty="0"/>
              <a:t> </a:t>
            </a:r>
            <a:r>
              <a:rPr lang="en-GB" dirty="0" err="1"/>
              <a:t>hatnak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(</a:t>
            </a:r>
            <a:r>
              <a:rPr lang="en-GB" dirty="0" err="1"/>
              <a:t>kivéve</a:t>
            </a:r>
            <a:r>
              <a:rPr lang="en-GB" dirty="0"/>
              <a:t> pl. a </a:t>
            </a:r>
            <a:r>
              <a:rPr lang="en-GB" dirty="0" err="1"/>
              <a:t>koromrészecskéket</a:t>
            </a:r>
            <a:r>
              <a:rPr lang="en-GB" dirty="0"/>
              <a:t>)</a:t>
            </a:r>
            <a:r>
              <a:rPr lang="hu-HU" dirty="0"/>
              <a:t>.</a:t>
            </a:r>
            <a:endParaRPr dirty="0"/>
          </a:p>
        </p:txBody>
      </p:sp>
      <p:grpSp>
        <p:nvGrpSpPr>
          <p:cNvPr id="407" name="Google Shape;407;p18"/>
          <p:cNvGrpSpPr/>
          <p:nvPr/>
        </p:nvGrpSpPr>
        <p:grpSpPr>
          <a:xfrm>
            <a:off x="5559563" y="3562744"/>
            <a:ext cx="2674402" cy="52593"/>
            <a:chOff x="5559563" y="3562744"/>
            <a:chExt cx="2674402" cy="52593"/>
          </a:xfrm>
        </p:grpSpPr>
        <p:cxnSp>
          <p:nvCxnSpPr>
            <p:cNvPr id="408" name="Google Shape;408;p18"/>
            <p:cNvCxnSpPr/>
            <p:nvPr/>
          </p:nvCxnSpPr>
          <p:spPr>
            <a:xfrm rot="10800000">
              <a:off x="7026905" y="3562744"/>
              <a:ext cx="0" cy="52593"/>
            </a:xfrm>
            <a:prstGeom prst="straightConnector1">
              <a:avLst/>
            </a:prstGeom>
            <a:noFill/>
            <a:ln w="9525" cap="flat" cmpd="sng">
              <a:solidFill>
                <a:srgbClr val="9B9B9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09" name="Google Shape;409;p18"/>
            <p:cNvCxnSpPr/>
            <p:nvPr/>
          </p:nvCxnSpPr>
          <p:spPr>
            <a:xfrm rot="10800000">
              <a:off x="7272363" y="3562744"/>
              <a:ext cx="0" cy="52593"/>
            </a:xfrm>
            <a:prstGeom prst="straightConnector1">
              <a:avLst/>
            </a:prstGeom>
            <a:noFill/>
            <a:ln w="9525" cap="flat" cmpd="sng">
              <a:solidFill>
                <a:srgbClr val="9B9B9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10" name="Google Shape;410;p18"/>
            <p:cNvCxnSpPr/>
            <p:nvPr/>
          </p:nvCxnSpPr>
          <p:spPr>
            <a:xfrm rot="10800000">
              <a:off x="7509729" y="3562744"/>
              <a:ext cx="0" cy="52593"/>
            </a:xfrm>
            <a:prstGeom prst="straightConnector1">
              <a:avLst/>
            </a:prstGeom>
            <a:noFill/>
            <a:ln w="9525" cap="flat" cmpd="sng">
              <a:solidFill>
                <a:srgbClr val="9B9B9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11" name="Google Shape;411;p18"/>
            <p:cNvCxnSpPr/>
            <p:nvPr/>
          </p:nvCxnSpPr>
          <p:spPr>
            <a:xfrm rot="10800000">
              <a:off x="7759233" y="3562744"/>
              <a:ext cx="0" cy="52593"/>
            </a:xfrm>
            <a:prstGeom prst="straightConnector1">
              <a:avLst/>
            </a:prstGeom>
            <a:noFill/>
            <a:ln w="9525" cap="flat" cmpd="sng">
              <a:solidFill>
                <a:srgbClr val="9B9B9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12" name="Google Shape;412;p18"/>
            <p:cNvCxnSpPr/>
            <p:nvPr/>
          </p:nvCxnSpPr>
          <p:spPr>
            <a:xfrm rot="10800000">
              <a:off x="8000645" y="3562744"/>
              <a:ext cx="0" cy="52593"/>
            </a:xfrm>
            <a:prstGeom prst="straightConnector1">
              <a:avLst/>
            </a:prstGeom>
            <a:noFill/>
            <a:ln w="9525" cap="flat" cmpd="sng">
              <a:solidFill>
                <a:srgbClr val="9B9B9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13" name="Google Shape;413;p18"/>
            <p:cNvCxnSpPr/>
            <p:nvPr/>
          </p:nvCxnSpPr>
          <p:spPr>
            <a:xfrm rot="10800000">
              <a:off x="8233965" y="3562744"/>
              <a:ext cx="0" cy="52593"/>
            </a:xfrm>
            <a:prstGeom prst="straightConnector1">
              <a:avLst/>
            </a:prstGeom>
            <a:noFill/>
            <a:ln w="9525" cap="flat" cmpd="sng">
              <a:solidFill>
                <a:srgbClr val="9B9B9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14" name="Google Shape;414;p18"/>
            <p:cNvCxnSpPr/>
            <p:nvPr/>
          </p:nvCxnSpPr>
          <p:spPr>
            <a:xfrm rot="10800000">
              <a:off x="6780103" y="3562744"/>
              <a:ext cx="0" cy="52593"/>
            </a:xfrm>
            <a:prstGeom prst="straightConnector1">
              <a:avLst/>
            </a:prstGeom>
            <a:noFill/>
            <a:ln w="9525" cap="flat" cmpd="sng">
              <a:solidFill>
                <a:srgbClr val="9B9B9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15" name="Google Shape;415;p18"/>
            <p:cNvCxnSpPr/>
            <p:nvPr/>
          </p:nvCxnSpPr>
          <p:spPr>
            <a:xfrm rot="10800000">
              <a:off x="6535995" y="3562744"/>
              <a:ext cx="0" cy="52593"/>
            </a:xfrm>
            <a:prstGeom prst="straightConnector1">
              <a:avLst/>
            </a:prstGeom>
            <a:noFill/>
            <a:ln w="9525" cap="flat" cmpd="sng">
              <a:solidFill>
                <a:srgbClr val="9B9B9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16" name="Google Shape;416;p18"/>
            <p:cNvCxnSpPr/>
            <p:nvPr/>
          </p:nvCxnSpPr>
          <p:spPr>
            <a:xfrm rot="10800000">
              <a:off x="6287841" y="3562744"/>
              <a:ext cx="0" cy="52593"/>
            </a:xfrm>
            <a:prstGeom prst="straightConnector1">
              <a:avLst/>
            </a:prstGeom>
            <a:noFill/>
            <a:ln w="9525" cap="flat" cmpd="sng">
              <a:solidFill>
                <a:srgbClr val="9B9B9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17" name="Google Shape;417;p18"/>
            <p:cNvCxnSpPr/>
            <p:nvPr/>
          </p:nvCxnSpPr>
          <p:spPr>
            <a:xfrm rot="10800000">
              <a:off x="6047779" y="3562744"/>
              <a:ext cx="0" cy="52593"/>
            </a:xfrm>
            <a:prstGeom prst="straightConnector1">
              <a:avLst/>
            </a:prstGeom>
            <a:noFill/>
            <a:ln w="9525" cap="flat" cmpd="sng">
              <a:solidFill>
                <a:srgbClr val="9B9B9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18" name="Google Shape;418;p18"/>
            <p:cNvCxnSpPr/>
            <p:nvPr/>
          </p:nvCxnSpPr>
          <p:spPr>
            <a:xfrm rot="10800000">
              <a:off x="5803671" y="3562744"/>
              <a:ext cx="0" cy="52593"/>
            </a:xfrm>
            <a:prstGeom prst="straightConnector1">
              <a:avLst/>
            </a:prstGeom>
            <a:noFill/>
            <a:ln w="9525" cap="flat" cmpd="sng">
              <a:solidFill>
                <a:srgbClr val="9B9B9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19" name="Google Shape;419;p18"/>
            <p:cNvCxnSpPr/>
            <p:nvPr/>
          </p:nvCxnSpPr>
          <p:spPr>
            <a:xfrm rot="10800000">
              <a:off x="5559563" y="3562744"/>
              <a:ext cx="0" cy="52593"/>
            </a:xfrm>
            <a:prstGeom prst="straightConnector1">
              <a:avLst/>
            </a:prstGeom>
            <a:noFill/>
            <a:ln w="9525" cap="flat" cmpd="sng">
              <a:solidFill>
                <a:srgbClr val="9B9B9B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420" name="Google Shape;420;p18"/>
          <p:cNvGrpSpPr/>
          <p:nvPr/>
        </p:nvGrpSpPr>
        <p:grpSpPr>
          <a:xfrm>
            <a:off x="3659295" y="3550610"/>
            <a:ext cx="1041168" cy="63381"/>
            <a:chOff x="3659295" y="3550610"/>
            <a:chExt cx="1041168" cy="63381"/>
          </a:xfrm>
        </p:grpSpPr>
        <p:cxnSp>
          <p:nvCxnSpPr>
            <p:cNvPr id="421" name="Google Shape;421;p18"/>
            <p:cNvCxnSpPr/>
            <p:nvPr/>
          </p:nvCxnSpPr>
          <p:spPr>
            <a:xfrm rot="10800000">
              <a:off x="4700463" y="3561398"/>
              <a:ext cx="0" cy="52593"/>
            </a:xfrm>
            <a:prstGeom prst="straightConnector1">
              <a:avLst/>
            </a:prstGeom>
            <a:noFill/>
            <a:ln w="9525" cap="flat" cmpd="sng">
              <a:solidFill>
                <a:srgbClr val="9B9B9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22" name="Google Shape;422;p18"/>
            <p:cNvCxnSpPr/>
            <p:nvPr/>
          </p:nvCxnSpPr>
          <p:spPr>
            <a:xfrm rot="10800000">
              <a:off x="4468493" y="3556004"/>
              <a:ext cx="0" cy="52593"/>
            </a:xfrm>
            <a:prstGeom prst="straightConnector1">
              <a:avLst/>
            </a:prstGeom>
            <a:noFill/>
            <a:ln w="9525" cap="flat" cmpd="sng">
              <a:solidFill>
                <a:srgbClr val="9B9B9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23" name="Google Shape;423;p18"/>
            <p:cNvCxnSpPr/>
            <p:nvPr/>
          </p:nvCxnSpPr>
          <p:spPr>
            <a:xfrm rot="10800000">
              <a:off x="4155603" y="3550610"/>
              <a:ext cx="0" cy="52593"/>
            </a:xfrm>
            <a:prstGeom prst="straightConnector1">
              <a:avLst/>
            </a:prstGeom>
            <a:noFill/>
            <a:ln w="9525" cap="flat" cmpd="sng">
              <a:solidFill>
                <a:srgbClr val="9B9B9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24" name="Google Shape;424;p18"/>
            <p:cNvCxnSpPr/>
            <p:nvPr/>
          </p:nvCxnSpPr>
          <p:spPr>
            <a:xfrm rot="10800000">
              <a:off x="3919587" y="3557354"/>
              <a:ext cx="0" cy="52593"/>
            </a:xfrm>
            <a:prstGeom prst="straightConnector1">
              <a:avLst/>
            </a:prstGeom>
            <a:noFill/>
            <a:ln w="9525" cap="flat" cmpd="sng">
              <a:solidFill>
                <a:srgbClr val="9B9B9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25" name="Google Shape;425;p18"/>
            <p:cNvCxnSpPr/>
            <p:nvPr/>
          </p:nvCxnSpPr>
          <p:spPr>
            <a:xfrm rot="10800000">
              <a:off x="3659295" y="3551960"/>
              <a:ext cx="0" cy="52593"/>
            </a:xfrm>
            <a:prstGeom prst="straightConnector1">
              <a:avLst/>
            </a:prstGeom>
            <a:noFill/>
            <a:ln w="9525" cap="flat" cmpd="sng">
              <a:solidFill>
                <a:srgbClr val="9B9B9B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4" name="Google Shape;118;p13">
            <a:extLst>
              <a:ext uri="{FF2B5EF4-FFF2-40B4-BE49-F238E27FC236}">
                <a16:creationId xmlns:a16="http://schemas.microsoft.com/office/drawing/2014/main" id="{1DE2A426-0406-67E8-D07C-EFB31088B3FA}"/>
              </a:ext>
            </a:extLst>
          </p:cNvPr>
          <p:cNvSpPr txBox="1"/>
          <p:nvPr/>
        </p:nvSpPr>
        <p:spPr>
          <a:xfrm>
            <a:off x="270314" y="4348996"/>
            <a:ext cx="2933773" cy="488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>
              <a:lnSpc>
                <a:spcPct val="107000"/>
              </a:lnSpc>
              <a:spcAft>
                <a:spcPts val="8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hu-HU" sz="800" dirty="0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  <a:sym typeface="Roboto Mono"/>
              </a:rPr>
              <a:t>F</a:t>
            </a:r>
            <a:r>
              <a:rPr lang="en-GB" sz="800" dirty="0" err="1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  <a:sym typeface="Roboto Mono"/>
              </a:rPr>
              <a:t>orrás</a:t>
            </a:r>
            <a:r>
              <a:rPr lang="en-GB" sz="800" dirty="0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  <a:sym typeface="Roboto Mono"/>
              </a:rPr>
              <a:t>: </a:t>
            </a:r>
            <a:r>
              <a:rPr lang="hu-HU" sz="800" dirty="0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IPCC, </a:t>
            </a:r>
            <a:r>
              <a:rPr lang="hu-HU" sz="800" dirty="0" err="1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Sixth</a:t>
            </a:r>
            <a:r>
              <a:rPr lang="hu-HU" sz="800" dirty="0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hu-HU" sz="800" dirty="0" err="1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Assessment</a:t>
            </a:r>
            <a:r>
              <a:rPr lang="hu-HU" sz="800" dirty="0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hu-HU" sz="800" dirty="0" err="1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Report</a:t>
            </a:r>
            <a:r>
              <a:rPr lang="hu-HU" sz="800" dirty="0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 – </a:t>
            </a:r>
            <a:r>
              <a:rPr lang="hu-HU" sz="800" dirty="0" err="1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Climate</a:t>
            </a:r>
            <a:r>
              <a:rPr lang="hu-HU" sz="800" dirty="0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hu-HU" sz="800" dirty="0" err="1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Change</a:t>
            </a:r>
            <a:r>
              <a:rPr lang="hu-HU" sz="800" dirty="0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 2021: The </a:t>
            </a:r>
            <a:r>
              <a:rPr lang="hu-HU" sz="800" dirty="0" err="1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Physical</a:t>
            </a:r>
            <a:r>
              <a:rPr lang="hu-HU" sz="800" dirty="0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 Science </a:t>
            </a:r>
            <a:r>
              <a:rPr lang="hu-HU" sz="800" dirty="0" err="1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Basis</a:t>
            </a:r>
            <a:r>
              <a:rPr lang="en-HU" sz="800" dirty="0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hu-HU" sz="800" dirty="0">
                <a:solidFill>
                  <a:schemeClr val="bg1"/>
                </a:solidFill>
                <a:highlight>
                  <a:srgbClr val="000000"/>
                </a:highlight>
                <a:latin typeface="Roboto" panose="02000000000000000000" pitchFamily="2" charset="0"/>
                <a:ea typeface="Roboto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https://www.ipcc.ch/report/ar6/wg1/</a:t>
            </a:r>
            <a:endParaRPr sz="800" dirty="0">
              <a:solidFill>
                <a:schemeClr val="bg1"/>
              </a:solidFill>
              <a:highlight>
                <a:srgbClr val="000000"/>
              </a:highlight>
              <a:latin typeface="Roboto" panose="02000000000000000000" pitchFamily="2" charset="0"/>
              <a:ea typeface="Roboto" panose="02000000000000000000" pitchFamily="2" charset="0"/>
              <a:sym typeface="Roboto Mono"/>
            </a:endParaRPr>
          </a:p>
        </p:txBody>
      </p:sp>
      <p:sp>
        <p:nvSpPr>
          <p:cNvPr id="5" name="Google Shape;256;p16">
            <a:extLst>
              <a:ext uri="{FF2B5EF4-FFF2-40B4-BE49-F238E27FC236}">
                <a16:creationId xmlns:a16="http://schemas.microsoft.com/office/drawing/2014/main" id="{40E19623-994F-EF35-D73C-8EADF6F82D89}"/>
              </a:ext>
            </a:extLst>
          </p:cNvPr>
          <p:cNvSpPr txBox="1"/>
          <p:nvPr/>
        </p:nvSpPr>
        <p:spPr>
          <a:xfrm>
            <a:off x="4948943" y="1159808"/>
            <a:ext cx="30868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7C73"/>
              </a:buClr>
              <a:buSzPts val="1800"/>
              <a:buFont typeface="Arial"/>
              <a:buNone/>
            </a:pPr>
            <a:r>
              <a:rPr lang="en-GB" sz="900" b="0" i="0" u="none" strike="noStrike" cap="none" dirty="0">
                <a:solidFill>
                  <a:srgbClr val="4D5156"/>
                </a:solidFill>
                <a:latin typeface="arial"/>
                <a:ea typeface="arial"/>
                <a:cs typeface="arial"/>
                <a:sym typeface="arial"/>
              </a:rPr>
              <a:t>°</a:t>
            </a:r>
            <a:r>
              <a:rPr lang="en-GB" sz="800" b="0" i="0" u="none" strike="noStrike" cap="none" dirty="0">
                <a:solidFill>
                  <a:srgbClr val="777777"/>
                </a:solidFill>
                <a:latin typeface="Roboto Mono"/>
                <a:ea typeface="Roboto Mono"/>
                <a:cs typeface="Roboto Mono"/>
                <a:sym typeface="Roboto Mono"/>
              </a:rPr>
              <a:t>C</a:t>
            </a: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</TotalTime>
  <Words>2157</Words>
  <Application>Microsoft Macintosh PowerPoint</Application>
  <PresentationFormat>On-screen Show (16:9)</PresentationFormat>
  <Paragraphs>206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arial</vt:lpstr>
      <vt:lpstr>Roboto</vt:lpstr>
      <vt:lpstr>Roboto Mono</vt:lpstr>
      <vt:lpstr>Simple Light</vt:lpstr>
      <vt:lpstr>Alapvető tények a jelenlegi felmelegedésről</vt:lpstr>
      <vt:lpstr>PowerPoint Presentation</vt:lpstr>
      <vt:lpstr>A jelenleg zajló, évezredek óta példátlan mértékű klímaváltozás globális, gyors, és erősödik.  Ha nem történik azonnali és nagyarányú csökkentés az üvegházhatású gázok kibocsátásában, nem tudjuk 1,5 Celsius-fok alatt tartani a felmelegedést az ipari forradalom előtti időkhöz képest.</vt:lpstr>
      <vt:lpstr>A klímaváltozás ma már a Föld minden területét érinti, és egyes földi folyamatokat már nem lehet visszafordítani. Ugyanakkor reményre ad okot, hogy a felmelegedés mérséklésével néhány változás lelassítható, mások pedig leállíthatók.  Ehhez a fogyasztási szokásaink olyan alapvető megváltoztatására van szükség, amelynek eredményeként azonnal és drasztikusan visszafogjuk az üvegházhatású gázok kibocsátását.</vt:lpstr>
      <vt:lpstr>PowerPoint Presentation</vt:lpstr>
      <vt:lpstr>PowerPoint Presentation</vt:lpstr>
      <vt:lpstr>PowerPoint Presentation</vt:lpstr>
      <vt:lpstr>A jelenlegi felmelegedés fő oka az emberi tevékenység</vt:lpstr>
      <vt:lpstr>A melegedést főleg az emberi eredetű üvegházhatású gázok okozzák</vt:lpstr>
      <vt:lpstr>PowerPoint Presentation</vt:lpstr>
      <vt:lpstr>A légköri szén-dioxid-koncentráció folyamatosan nő</vt:lpstr>
      <vt:lpstr> Készült a Középiskolai  MTA Alumni Program keretében  Magyar Tudományos Akadémia www.mta.hu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IPCC diasor</dc:title>
  <cp:lastModifiedBy>szaboevu@sulid.hu</cp:lastModifiedBy>
  <cp:revision>20</cp:revision>
  <dcterms:modified xsi:type="dcterms:W3CDTF">2022-09-29T19:02:01Z</dcterms:modified>
</cp:coreProperties>
</file>